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3"/>
  </p:notesMasterIdLst>
  <p:sldIdLst>
    <p:sldId id="257" r:id="rId2"/>
    <p:sldId id="264" r:id="rId3"/>
    <p:sldId id="269" r:id="rId4"/>
    <p:sldId id="265" r:id="rId5"/>
    <p:sldId id="262" r:id="rId6"/>
    <p:sldId id="266" r:id="rId7"/>
    <p:sldId id="258" r:id="rId8"/>
    <p:sldId id="259" r:id="rId9"/>
    <p:sldId id="256" r:id="rId10"/>
    <p:sldId id="260" r:id="rId11"/>
    <p:sldId id="263" r:id="rId12"/>
    <p:sldId id="261" r:id="rId13"/>
    <p:sldId id="271" r:id="rId14"/>
    <p:sldId id="270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7" r:id="rId24"/>
    <p:sldId id="281" r:id="rId25"/>
    <p:sldId id="282" r:id="rId26"/>
    <p:sldId id="283" r:id="rId27"/>
    <p:sldId id="284" r:id="rId28"/>
    <p:sldId id="285" r:id="rId29"/>
    <p:sldId id="286" r:id="rId30"/>
    <p:sldId id="722" r:id="rId31"/>
    <p:sldId id="741" r:id="rId32"/>
    <p:sldId id="460" r:id="rId33"/>
    <p:sldId id="855" r:id="rId34"/>
    <p:sldId id="767" r:id="rId35"/>
    <p:sldId id="863" r:id="rId36"/>
    <p:sldId id="400" r:id="rId37"/>
    <p:sldId id="287" r:id="rId38"/>
    <p:sldId id="858" r:id="rId39"/>
    <p:sldId id="773" r:id="rId40"/>
    <p:sldId id="375" r:id="rId41"/>
    <p:sldId id="27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2" y="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63488-697E-4CF1-9478-5AFD1D85212C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80AA8-7119-4671-9101-FA033CAE0F9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36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80AA8-7119-4671-9101-FA033CAE0F9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615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Кафедрой ЛП: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Волжского трубного завода разработаны технологии получения высококачественных отливок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71C35-4FAC-4880-A317-2EE44FE3687B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1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Кафедрой СП: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внедрен ряд технологий сварки и изготовлены опытные партии композиционных материалов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71C35-4FAC-4880-A317-2EE44FE3687B}" type="slidenum">
              <a:rPr lang="ru-RU" smtClean="0"/>
              <a:pPr>
                <a:defRPr/>
              </a:pPr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5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065213" y="688975"/>
            <a:ext cx="4597400" cy="344805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ВолгГТУ в числе всего лишь 48 российских вузов в очередной раз вошел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Education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ежегодный мировой рейтинг университетов, где занимает строчку более высокую строчку 801-1000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номинации «Инженерия и технологии» в этом же рейтинге также поднялся выше, заняв строчку 601-800.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вошли в публикуемую часть Евразийского рейтинга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QS University Rankings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Emerging Europe and Central Asia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2020, заняв 251-300 строчку.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достойные места наш университет занимает в ежегодном российском рейтинге по версии Интерфакс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это свидетельствует о признании в том числе на мировом уровне наших научных результатов, научных школ, достижений.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BB355-0258-41EC-88F4-AA8EFB421C1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69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особо приятных событий уходящего года – вручение высоких государственных наград президенту и научному руководителю нашего университета. Это, в том числе, признание на государственном уровне наших научных достижений, наших научных школ. Давайте еще раз бурными аплодисментами поздравим наших коллег!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71C35-4FAC-4880-A317-2EE44FE3687B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33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Университет в очередной раз стал лучшей организацией года в номинации «Наука» Волгоградского областного конкурса.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71C35-4FAC-4880-A317-2EE44FE3687B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6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Отрадно, что молодые ученые нашего университета добиваются значительных успехов на научном поприще и становятся получателями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стипендий и грантов Президента РФ (соответственно В. 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Арыканев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каф.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В. А.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Казанкин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каф. ДМ),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грантов Президента РФ для магистрантов (номинация наука), впервые, 20000 руб.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BB355-0258-41EC-88F4-AA8EFB421C1F}" type="slidenum">
              <a:rPr lang="ru-RU" smtClean="0">
                <a:solidFill>
                  <a:prstClr val="black"/>
                </a:solidFill>
              </a:rPr>
              <a:pPr/>
              <a:t>33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49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рамках нацпроекта «Наука» РФФИ победителями конкурса «Аспиранты» стали еще 18 молодых ученых – аспирантов 2-го года обучения. Всего теперь у нас 29 таких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грантополучателей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Напомню,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грантополучатели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вместе с научными руководителями взяли обязательство защитить диссертации не позднее 1 года после окончания аспирантуры, хочется надеяться, что все это случится, и в 2021-2023 гг. произойдет всплеск защит кандидатских диссертаций. Пожелаем им творческих успехов!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71C35-4FAC-4880-A317-2EE44FE3687B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192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копилке наших ученых областная премия в сфере науки и техники - коллектив ученых-сварщиков удостоен этой высокой награды за разработку высокопроизводительной технологии дуговой автоматизированной сварки и ее внедрение на ОАО «Волгограднефтемаш». Мы тоже от всей души поздравляем лауреатов.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71C35-4FAC-4880-A317-2EE44FE3687B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54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наших ученых в области повышения качества отливок удостоена премии Волгоградской области в сфере науки и техники. Лауреатами стали зав. каф. литейного производства Н. А. Кидалов и доцент той же кафедры Юрий Владимирович Гребнев. Мы их тоже от всей души поздравляем.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далеко не все успехи наших ученых, достигнутые ими в 2019 г., но пока нет официальной информации, мы не будем оглашать результаты прошедших конкурсов.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71C35-4FAC-4880-A317-2EE44FE3687B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920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Кафедрой СП: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созданы и внедрены высококачественные композиционные материалы различной номенклатуры и назначения с помощью сварки взрывом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71C35-4FAC-4880-A317-2EE44FE3687B}" type="slidenum">
              <a:rPr lang="ru-RU" smtClean="0"/>
              <a:pPr>
                <a:defRPr/>
              </a:pPr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34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91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05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00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448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328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61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681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059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54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4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63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90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12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164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06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DA1549-0CD0-43EC-8240-356531CF6B02}" type="datetimeFigureOut">
              <a:rPr lang="ru-RU" smtClean="0"/>
              <a:pPr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09D8E3-BE8E-4E69-8327-B5EE0D815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356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jpeg"/><Relationship Id="rId4" Type="http://schemas.openxmlformats.org/officeDocument/2006/relationships/hyperlink" Target="http://astrophytum.narod.ru/design_litio/arb2.jp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jpe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12" Type="http://schemas.openxmlformats.org/officeDocument/2006/relationships/image" Target="../media/image9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microsoft.com/office/2007/relationships/hdphoto" Target="../media/hdphoto2.wdp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9.jpeg"/><Relationship Id="rId7" Type="http://schemas.openxmlformats.org/officeDocument/2006/relationships/image" Target="../media/image10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ABDB27-15AE-4FDA-84E2-680854134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5" y="3493817"/>
            <a:ext cx="8123582" cy="3379537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49429" y="216909"/>
            <a:ext cx="7247918" cy="1140830"/>
          </a:xfrm>
        </p:spPr>
        <p:txBody>
          <a:bodyPr>
            <a:normAutofit fontScale="92500"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Волгоградский государственный технический университет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40919" y="1625964"/>
            <a:ext cx="9144001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Кафедра «Машины и технология литейного производства»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178" y="299485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Одна из старейших кафедр университета. Основана в 1930 году </a:t>
            </a: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49429" y="1357739"/>
            <a:ext cx="6995376" cy="511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Факультет технологии конструкционных материалов</a:t>
            </a:r>
          </a:p>
        </p:txBody>
      </p:sp>
      <p:pic>
        <p:nvPicPr>
          <p:cNvPr id="1026" name="Picture 2" descr="http://cloud.sfvstu.ru/img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8" y="120085"/>
            <a:ext cx="1295156" cy="121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6653" y="3493817"/>
            <a:ext cx="6018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spc="300" dirty="0">
                <a:ln w="9525">
                  <a:solidFill>
                    <a:srgbClr val="FFFF00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Металлургия</a:t>
            </a:r>
            <a:r>
              <a:rPr lang="ru-RU" sz="32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 — основа промышленности!</a:t>
            </a:r>
          </a:p>
        </p:txBody>
      </p:sp>
    </p:spTree>
    <p:extLst>
      <p:ext uri="{BB962C8B-B14F-4D97-AF65-F5344CB8AC3E}">
        <p14:creationId xmlns:p14="http://schemas.microsoft.com/office/powerpoint/2010/main" val="1552382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70338" y="3693587"/>
            <a:ext cx="4229099" cy="562707"/>
          </a:xfrm>
        </p:spPr>
        <p:txBody>
          <a:bodyPr>
            <a:normAutofit fontScale="92500" lnSpcReduction="10000"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Выпускники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09954" y="126590"/>
            <a:ext cx="863404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«Волжский трубный завод»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79816" y="1217439"/>
            <a:ext cx="5228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Российское металлургическое предприятие, одно из крупнейших трубных предприятий России. Относится к трубным заводам «Большой восьмёрки»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308" y="4185726"/>
            <a:ext cx="4199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Илларионова И.А. - </a:t>
            </a:r>
            <a:r>
              <a:rPr lang="ru-RU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инженер по материально-техническому снабжению </a:t>
            </a:r>
            <a:endParaRPr lang="ru-RU" sz="2000" b="1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8" y="1049920"/>
            <a:ext cx="3753202" cy="25228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65" y="3306783"/>
            <a:ext cx="4440095" cy="29582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8" y="145022"/>
            <a:ext cx="581025" cy="790575"/>
          </a:xfrm>
          <a:prstGeom prst="rect">
            <a:avLst/>
          </a:prstGeom>
        </p:spPr>
      </p:pic>
      <p:pic>
        <p:nvPicPr>
          <p:cNvPr id="2050" name="Picture 2" descr="https://vtz.tmk-group.ru/media_ru/carousel/159/vtz_bigpic_peopl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5" y="5409019"/>
            <a:ext cx="3608411" cy="125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78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8955" y="3285630"/>
            <a:ext cx="3719146" cy="562707"/>
          </a:xfrm>
        </p:spPr>
        <p:txBody>
          <a:bodyPr>
            <a:normAutofit fontScale="92500" lnSpcReduction="10000"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Выпускники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11115" y="0"/>
            <a:ext cx="813288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Волгоградский алюминиевый завод (РУСАЛ)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3237" y="2046326"/>
            <a:ext cx="3620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РУСАЛ</a:t>
            </a:r>
            <a:r>
              <a:rPr lang="ru-RU" dirty="0"/>
              <a:t> – один из крупнейших в мире производителей алюминия и глинозема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551" y="3972263"/>
            <a:ext cx="45095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/>
              <a:t>Шелохин</a:t>
            </a:r>
            <a:r>
              <a:rPr lang="ru-RU" sz="2000" dirty="0"/>
              <a:t> А.П. – </a:t>
            </a:r>
            <a:r>
              <a:rPr lang="ru-RU" sz="2000" b="1" dirty="0"/>
              <a:t>инженер</a:t>
            </a:r>
          </a:p>
          <a:p>
            <a:r>
              <a:rPr lang="ru-RU" sz="2000" dirty="0"/>
              <a:t>Попов Д.И.– </a:t>
            </a:r>
            <a:r>
              <a:rPr lang="ru-RU" sz="2000" b="1" dirty="0"/>
              <a:t>инженер</a:t>
            </a:r>
          </a:p>
          <a:p>
            <a:r>
              <a:rPr lang="ru-RU" sz="2000" dirty="0"/>
              <a:t>Саакян С.М. – </a:t>
            </a:r>
            <a:r>
              <a:rPr lang="ru-RU" sz="2000" b="1" dirty="0"/>
              <a:t>инженер</a:t>
            </a:r>
          </a:p>
          <a:p>
            <a:r>
              <a:rPr lang="ru-RU" sz="2000" dirty="0" err="1"/>
              <a:t>Хмуров</a:t>
            </a:r>
            <a:r>
              <a:rPr lang="ru-RU" sz="2000" dirty="0"/>
              <a:t> И.А. - </a:t>
            </a:r>
            <a:r>
              <a:rPr lang="ru-RU" sz="2000" b="1" dirty="0"/>
              <a:t>инженер</a:t>
            </a:r>
          </a:p>
          <a:p>
            <a:r>
              <a:rPr lang="ru-RU" sz="2000" dirty="0"/>
              <a:t>Сапрыкин А.А. – </a:t>
            </a:r>
            <a:r>
              <a:rPr lang="ru-RU" sz="2000" b="1" dirty="0"/>
              <a:t>прокальщик </a:t>
            </a:r>
          </a:p>
          <a:p>
            <a:r>
              <a:rPr lang="ru-RU" sz="2000" b="1" dirty="0"/>
              <a:t>5 разряда</a:t>
            </a:r>
          </a:p>
          <a:p>
            <a:r>
              <a:rPr lang="ru-RU" sz="2000" dirty="0"/>
              <a:t>Миронова А.Ю. - </a:t>
            </a:r>
            <a:r>
              <a:rPr lang="ru-RU" sz="2000" b="1" dirty="0"/>
              <a:t>Инженер – 		лаборант ЦЗЛ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" y="61488"/>
            <a:ext cx="1905000" cy="10287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2" y="1608464"/>
            <a:ext cx="5400675" cy="15699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40" y="3349128"/>
            <a:ext cx="4389909" cy="31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57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8855" y="4191102"/>
            <a:ext cx="4229099" cy="562707"/>
          </a:xfrm>
        </p:spPr>
        <p:txBody>
          <a:bodyPr>
            <a:normAutofit fontScale="92500" lnSpcReduction="10000"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Выпускники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86561" y="-155715"/>
            <a:ext cx="6630405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«Северсталь канаты»</a:t>
            </a:r>
          </a:p>
          <a:p>
            <a:pPr algn="ctr"/>
            <a:r>
              <a:rPr lang="ru-RU" sz="24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(Волгоградский канатный завод)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7422" y="1624160"/>
            <a:ext cx="4299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Один из крупнейших производителей проволоки и стальных канатов в России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7984" y="4753809"/>
            <a:ext cx="4299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Коршунов К.Я. - </a:t>
            </a:r>
            <a:r>
              <a:rPr lang="ru-RU" sz="2400" b="1" dirty="0"/>
              <a:t>инженер</a:t>
            </a:r>
          </a:p>
          <a:p>
            <a:r>
              <a:rPr lang="ru-RU" sz="2400" dirty="0"/>
              <a:t>Галушкин С.В. - </a:t>
            </a:r>
            <a:r>
              <a:rPr lang="ru-RU" sz="2400" b="1" dirty="0"/>
              <a:t>инженер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9" y="1301964"/>
            <a:ext cx="4347871" cy="28891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31" y="3429000"/>
            <a:ext cx="4056390" cy="29256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8" y="88125"/>
            <a:ext cx="842339" cy="9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72560" y="118405"/>
            <a:ext cx="91440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44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Кафедра «МиТЛП»</a:t>
            </a:r>
          </a:p>
        </p:txBody>
      </p:sp>
      <p:pic>
        <p:nvPicPr>
          <p:cNvPr id="2050" name="Picture 2" descr="http://ftkm.ru/logo_text_v1.2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820"/>
          <a:stretch/>
        </p:blipFill>
        <p:spPr bwMode="auto">
          <a:xfrm>
            <a:off x="633044" y="335169"/>
            <a:ext cx="1134208" cy="8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64814" y="870857"/>
            <a:ext cx="5416800" cy="562707"/>
          </a:xfrm>
        </p:spPr>
        <p:txBody>
          <a:bodyPr>
            <a:noAutofit/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Наши выпускники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0" y="4779879"/>
            <a:ext cx="42525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Конин А.Н. </a:t>
            </a:r>
            <a:r>
              <a:rPr lang="ru-RU" sz="2400" dirty="0"/>
              <a:t>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генерал-лейтенант, заместитель начальника академии ФСБ России</a:t>
            </a:r>
            <a:endParaRPr lang="ru-RU" b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750483"/>
            <a:ext cx="4329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Кабанов В.А. </a:t>
            </a:r>
            <a:r>
              <a:rPr lang="ru-RU" sz="2400" dirty="0"/>
              <a:t>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проректор по учебной работе </a:t>
            </a:r>
            <a:r>
              <a:rPr lang="ru-RU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ВолгГТУ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</a:t>
            </a:r>
          </a:p>
          <a:p>
            <a:pPr algn="ctr"/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экс-первый заместитель главы областной администрации и председатель областной думы</a:t>
            </a:r>
          </a:p>
        </p:txBody>
      </p:sp>
      <p:pic>
        <p:nvPicPr>
          <p:cNvPr id="4100" name="Picture 4" descr="http://welcome1.vstu.ru/upload/persons/kabanov_vladimir_aleksandrovich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40" y="1519526"/>
            <a:ext cx="2223021" cy="315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stavropolye.tv/uploads/post/201104/b0d793735d950235ad8a4b6cbe5977e2-o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85" y="1595258"/>
            <a:ext cx="3661083" cy="273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109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34497"/>
            <a:ext cx="91440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44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Кафедра «МиТЛП»</a:t>
            </a:r>
          </a:p>
        </p:txBody>
      </p:sp>
      <p:pic>
        <p:nvPicPr>
          <p:cNvPr id="2050" name="Picture 2" descr="http://ftkm.ru/logo_text_v1.2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820"/>
          <a:stretch/>
        </p:blipFill>
        <p:spPr bwMode="auto">
          <a:xfrm>
            <a:off x="395652" y="269085"/>
            <a:ext cx="1134208" cy="8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40378" y="853112"/>
            <a:ext cx="5863243" cy="562707"/>
          </a:xfrm>
        </p:spPr>
        <p:txBody>
          <a:bodyPr>
            <a:noAutofit/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Выпускники кафедры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312" y="4775789"/>
            <a:ext cx="41267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err="1"/>
              <a:t>Зюбан</a:t>
            </a:r>
            <a:r>
              <a:rPr lang="ru-RU" sz="2000" b="1" dirty="0"/>
              <a:t> Н.А. 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профессор, доктор технических наук, заведующий кафедрой «Технология материалов», Почётный работник высшего профессионального образования РФ</a:t>
            </a:r>
            <a:endParaRPr lang="ru-RU" b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3096" y="4695531"/>
            <a:ext cx="468986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err="1"/>
              <a:t>Кидалов</a:t>
            </a:r>
            <a:r>
              <a:rPr lang="ru-RU" sz="2000" b="1" dirty="0"/>
              <a:t> Н.А. </a:t>
            </a:r>
            <a:r>
              <a:rPr lang="ru-RU" sz="2000" dirty="0"/>
              <a:t>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профессор, доктор технических наук, заведующий кафедрой «МиТЛП», Начальник управления науки и инноваций</a:t>
            </a:r>
          </a:p>
          <a:p>
            <a:pPr algn="ctr"/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Лауреат премии Волгоградской области в сфере науки и техники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0518" y="1568396"/>
            <a:ext cx="2138372" cy="305481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3096" y="1568396"/>
            <a:ext cx="4334606" cy="31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8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48585" y="139163"/>
            <a:ext cx="8695415" cy="562707"/>
          </a:xfrm>
        </p:spPr>
        <p:txBody>
          <a:bodyPr>
            <a:no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 разные годы кафедрой руководили наши выпускники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631" y="5078777"/>
            <a:ext cx="4158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Кукса А.В. </a:t>
            </a:r>
            <a:r>
              <a:rPr lang="ru-RU" sz="2400" dirty="0"/>
              <a:t>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профессор, доктор технических наук, Заслуженный металлург РФ</a:t>
            </a:r>
            <a:endParaRPr lang="ru-RU" b="1" dirty="0">
              <a:solidFill>
                <a:schemeClr val="tx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57363" y="5122844"/>
            <a:ext cx="4158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Ильинский В.А. </a:t>
            </a:r>
            <a:r>
              <a:rPr lang="ru-RU" sz="2400" dirty="0"/>
              <a:t>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профессор, доктор технических наук, Заслуженный металлург РФ</a:t>
            </a:r>
            <a:endParaRPr lang="ru-RU" b="1" dirty="0">
              <a:solidFill>
                <a:schemeClr val="tx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631" y="1608461"/>
            <a:ext cx="4098278" cy="32609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5985" y="1580523"/>
            <a:ext cx="4326484" cy="324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24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1">
            <a:extLst>
              <a:ext uri="{FF2B5EF4-FFF2-40B4-BE49-F238E27FC236}">
                <a16:creationId xmlns:a16="http://schemas.microsoft.com/office/drawing/2014/main" id="{AE4748C9-8605-451A-B4AA-5B0D7A173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05" y="31474"/>
            <a:ext cx="8745951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 на кафедре работают:</a:t>
            </a:r>
          </a:p>
          <a:p>
            <a:pPr algn="ctr" eaLnBrk="1" hangingPunct="1">
              <a:buFontTx/>
              <a:buChar char="-"/>
            </a:pP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профессор;</a:t>
            </a:r>
          </a:p>
          <a:p>
            <a:pPr algn="ctr" eaLnBrk="1" hangingPunct="1">
              <a:buFontTx/>
              <a:buChar char="-"/>
            </a:pP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доцентов;</a:t>
            </a:r>
          </a:p>
          <a:p>
            <a:pPr algn="ctr" eaLnBrk="1" hangingPunct="1">
              <a:buFontTx/>
              <a:buChar char="-"/>
            </a:pP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старших преподавателя;</a:t>
            </a:r>
          </a:p>
          <a:p>
            <a:pPr algn="ctr" eaLnBrk="1" hangingPunct="1"/>
            <a:r>
              <a:rPr lang="ru-RU" altLang="ru-RU" sz="1600" dirty="0">
                <a:latin typeface="Franklin Gothic Book" panose="020B0503020102020204" pitchFamily="34" charset="0"/>
              </a:rPr>
              <a:t>Проходят обучение в докторантуре 1 человек, в аспирантуре – 4 человека</a:t>
            </a:r>
          </a:p>
          <a:p>
            <a:pPr algn="ctr" eaLnBrk="1" hangingPunct="1"/>
            <a:r>
              <a:rPr lang="ru-RU" altLang="ru-RU" sz="1600" dirty="0">
                <a:latin typeface="Franklin Gothic Book" panose="020B0503020102020204" pitchFamily="34" charset="0"/>
              </a:rPr>
              <a:t>Кафедра имеет 7 лабораторий и современный компьютерный класс</a:t>
            </a:r>
          </a:p>
        </p:txBody>
      </p:sp>
      <p:sp>
        <p:nvSpPr>
          <p:cNvPr id="13315" name="TextBox 2">
            <a:extLst>
              <a:ext uri="{FF2B5EF4-FFF2-40B4-BE49-F238E27FC236}">
                <a16:creationId xmlns:a16="http://schemas.microsoft.com/office/drawing/2014/main" id="{B13058DA-59E3-476C-85A3-09E804160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1700213"/>
            <a:ext cx="59039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b="1" spc="300" dirty="0">
                <a:latin typeface="Franklin Gothic Book" pitchFamily="34" charset="0"/>
              </a:rPr>
              <a:t>Оснащенность кафедры оборудованием</a:t>
            </a:r>
          </a:p>
        </p:txBody>
      </p:sp>
      <p:sp>
        <p:nvSpPr>
          <p:cNvPr id="13316" name="TextBox 4">
            <a:extLst>
              <a:ext uri="{FF2B5EF4-FFF2-40B4-BE49-F238E27FC236}">
                <a16:creationId xmlns:a16="http://schemas.microsoft.com/office/drawing/2014/main" id="{550A6944-185A-4C2D-819E-468499FBD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5949950"/>
            <a:ext cx="28432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1200" b="1"/>
              <a:t>Индукционная плавильная установка</a:t>
            </a:r>
          </a:p>
          <a:p>
            <a:pPr algn="ctr" eaLnBrk="1" hangingPunct="1"/>
            <a:r>
              <a:rPr lang="ru-RU" altLang="ru-RU" sz="1200" b="1"/>
              <a:t>для плавки стали и чугуна</a:t>
            </a:r>
          </a:p>
        </p:txBody>
      </p:sp>
      <p:sp>
        <p:nvSpPr>
          <p:cNvPr id="13317" name="TextBox 8">
            <a:extLst>
              <a:ext uri="{FF2B5EF4-FFF2-40B4-BE49-F238E27FC236}">
                <a16:creationId xmlns:a16="http://schemas.microsoft.com/office/drawing/2014/main" id="{0A111438-90A4-4D8B-9938-C3BC98664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6581775"/>
            <a:ext cx="345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200" b="1"/>
              <a:t>Микроскоп металлографический Olympus</a:t>
            </a:r>
          </a:p>
        </p:txBody>
      </p:sp>
      <p:pic>
        <p:nvPicPr>
          <p:cNvPr id="13318" name="Picture 11" descr="C:\Users\МиТЛП\Downloads\╨Я╨╡╤З╤М 18╨║╨│.JPG">
            <a:extLst>
              <a:ext uri="{FF2B5EF4-FFF2-40B4-BE49-F238E27FC236}">
                <a16:creationId xmlns:a16="http://schemas.microsoft.com/office/drawing/2014/main" id="{F8A3F573-512B-4F23-8C08-27D9E289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276475"/>
            <a:ext cx="26987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2" descr="C:\Users\МиТЛП\Downloads\ДФС-500.jpg">
            <a:extLst>
              <a:ext uri="{FF2B5EF4-FFF2-40B4-BE49-F238E27FC236}">
                <a16:creationId xmlns:a16="http://schemas.microsoft.com/office/drawing/2014/main" id="{432D829E-C03C-4D5D-8088-5398A88F0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05038"/>
            <a:ext cx="27717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TextBox 4">
            <a:extLst>
              <a:ext uri="{FF2B5EF4-FFF2-40B4-BE49-F238E27FC236}">
                <a16:creationId xmlns:a16="http://schemas.microsoft.com/office/drawing/2014/main" id="{96998D53-A6BE-4191-90A4-A38E18BA6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6021388"/>
            <a:ext cx="28432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1200" b="1"/>
              <a:t>Спектрометр ДФС-500 (Определение химического состава металлов и сплавов)</a:t>
            </a:r>
          </a:p>
        </p:txBody>
      </p:sp>
      <p:pic>
        <p:nvPicPr>
          <p:cNvPr id="13321" name="Picture 13" descr="C:\Users\МиТЛП\Downloads\20200704_142503 (1).jpg">
            <a:extLst>
              <a:ext uri="{FF2B5EF4-FFF2-40B4-BE49-F238E27FC236}">
                <a16:creationId xmlns:a16="http://schemas.microsoft.com/office/drawing/2014/main" id="{23DA7A93-8E6D-438C-BDE6-E5E7F2ED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133600"/>
            <a:ext cx="2568575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Прямоугольник 14">
            <a:extLst>
              <a:ext uri="{FF2B5EF4-FFF2-40B4-BE49-F238E27FC236}">
                <a16:creationId xmlns:a16="http://schemas.microsoft.com/office/drawing/2014/main" id="{4657F513-A2D9-466C-8BBA-342943A28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4076700"/>
            <a:ext cx="2808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1200" b="1"/>
              <a:t>Комплекс для термографического</a:t>
            </a:r>
          </a:p>
          <a:p>
            <a:pPr algn="ctr" eaLnBrk="1" hangingPunct="1"/>
            <a:r>
              <a:rPr lang="ru-RU" altLang="ru-RU" sz="1200" b="1"/>
              <a:t>анализа чугуна</a:t>
            </a:r>
          </a:p>
        </p:txBody>
      </p:sp>
      <p:pic>
        <p:nvPicPr>
          <p:cNvPr id="13323" name="Picture 14" descr="C:\Users\МиТЛП\Downloads\Микроскоп Olympus.jpg">
            <a:extLst>
              <a:ext uri="{FF2B5EF4-FFF2-40B4-BE49-F238E27FC236}">
                <a16:creationId xmlns:a16="http://schemas.microsoft.com/office/drawing/2014/main" id="{097C5435-B207-46AD-A028-DD4E1920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508500"/>
            <a:ext cx="27479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Рисунок 4" descr="SDC10598.JPG">
            <a:extLst>
              <a:ext uri="{FF2B5EF4-FFF2-40B4-BE49-F238E27FC236}">
                <a16:creationId xmlns:a16="http://schemas.microsoft.com/office/drawing/2014/main" id="{A2CDAB39-84E5-4C4D-9FBA-9AF9CB543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23" y="3952461"/>
            <a:ext cx="2733675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Рисунок 6" descr="SDC10601.JPG">
            <a:extLst>
              <a:ext uri="{FF2B5EF4-FFF2-40B4-BE49-F238E27FC236}">
                <a16:creationId xmlns:a16="http://schemas.microsoft.com/office/drawing/2014/main" id="{F8A2FC71-639C-4750-85E9-0C9CC887C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62" y="3949700"/>
            <a:ext cx="2733675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Рисунок 7" descr="SDC10603.JPG">
            <a:extLst>
              <a:ext uri="{FF2B5EF4-FFF2-40B4-BE49-F238E27FC236}">
                <a16:creationId xmlns:a16="http://schemas.microsoft.com/office/drawing/2014/main" id="{C506329B-9318-469C-B414-0790DE5A7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500063"/>
            <a:ext cx="18573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Рисунок 8" descr="SDC10605.JPG">
            <a:extLst>
              <a:ext uri="{FF2B5EF4-FFF2-40B4-BE49-F238E27FC236}">
                <a16:creationId xmlns:a16="http://schemas.microsoft.com/office/drawing/2014/main" id="{DACE0823-03D0-48C9-BF6A-B66CD07C7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798" y="500062"/>
            <a:ext cx="1857375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Рисунок 4" descr="SP_A0602.jpg">
            <a:extLst>
              <a:ext uri="{FF2B5EF4-FFF2-40B4-BE49-F238E27FC236}">
                <a16:creationId xmlns:a16="http://schemas.microsoft.com/office/drawing/2014/main" id="{C9E0A83D-30E2-4C1E-A04A-C70C4A829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32" y="482602"/>
            <a:ext cx="1870471" cy="249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3">
            <a:extLst>
              <a:ext uri="{FF2B5EF4-FFF2-40B4-BE49-F238E27FC236}">
                <a16:creationId xmlns:a16="http://schemas.microsoft.com/office/drawing/2014/main" id="{9513C20C-B170-4378-8ECE-80021FD53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3088" y="2997200"/>
            <a:ext cx="1239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400" b="1" dirty="0">
                <a:latin typeface="Franklin Gothic Book" panose="020B0503020102020204" pitchFamily="34" charset="0"/>
              </a:rPr>
              <a:t>Вулканизатор</a:t>
            </a:r>
          </a:p>
        </p:txBody>
      </p:sp>
      <p:sp>
        <p:nvSpPr>
          <p:cNvPr id="14344" name="TextBox 6">
            <a:extLst>
              <a:ext uri="{FF2B5EF4-FFF2-40B4-BE49-F238E27FC236}">
                <a16:creationId xmlns:a16="http://schemas.microsoft.com/office/drawing/2014/main" id="{D4B7420E-D1EC-4003-9664-DAC0067AA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3071813"/>
            <a:ext cx="302418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1400" b="1">
                <a:latin typeface="Franklin Gothic Book" panose="020B0503020102020204" pitchFamily="34" charset="0"/>
              </a:rPr>
              <a:t>Вакуумная индукционная ювелирная печь </a:t>
            </a:r>
          </a:p>
          <a:p>
            <a:pPr algn="ctr" eaLnBrk="1" hangingPunct="1"/>
            <a:r>
              <a:rPr lang="en-US" altLang="ru-RU" sz="1400" b="1">
                <a:latin typeface="Franklin Gothic Book" panose="020B0503020102020204" pitchFamily="34" charset="0"/>
              </a:rPr>
              <a:t>Indutherm VC-400</a:t>
            </a:r>
            <a:endParaRPr lang="ru-RU" altLang="ru-RU" sz="1400" b="1">
              <a:latin typeface="Franklin Gothic Book" panose="020B0503020102020204" pitchFamily="34" charset="0"/>
            </a:endParaRPr>
          </a:p>
        </p:txBody>
      </p:sp>
      <p:sp>
        <p:nvSpPr>
          <p:cNvPr id="14345" name="TextBox 7">
            <a:extLst>
              <a:ext uri="{FF2B5EF4-FFF2-40B4-BE49-F238E27FC236}">
                <a16:creationId xmlns:a16="http://schemas.microsoft.com/office/drawing/2014/main" id="{78896761-E0A1-4FEA-85BE-EEA195B94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972" y="6000750"/>
            <a:ext cx="30003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1200" b="1" dirty="0">
                <a:latin typeface="Franklin Gothic Book" panose="020B0503020102020204" pitchFamily="34" charset="0"/>
              </a:rPr>
              <a:t>Автоматический </a:t>
            </a:r>
            <a:r>
              <a:rPr lang="ru-RU" altLang="ru-RU" sz="1400" b="1" dirty="0">
                <a:latin typeface="Franklin Gothic Book" panose="020B0503020102020204" pitchFamily="34" charset="0"/>
              </a:rPr>
              <a:t>восковый</a:t>
            </a:r>
            <a:r>
              <a:rPr lang="ru-RU" altLang="ru-RU" sz="1200" b="1" dirty="0">
                <a:latin typeface="Franklin Gothic Book" panose="020B0503020102020204" pitchFamily="34" charset="0"/>
              </a:rPr>
              <a:t> инжектор</a:t>
            </a:r>
            <a:r>
              <a:rPr lang="en-US" altLang="ru-RU" sz="1200" b="1" dirty="0">
                <a:latin typeface="Franklin Gothic Book" panose="020B0503020102020204" pitchFamily="34" charset="0"/>
              </a:rPr>
              <a:t> </a:t>
            </a:r>
            <a:r>
              <a:rPr lang="en-US" altLang="ru-RU" sz="1200" b="1" dirty="0" err="1">
                <a:latin typeface="Franklin Gothic Book" panose="020B0503020102020204" pitchFamily="34" charset="0"/>
              </a:rPr>
              <a:t>Yasui</a:t>
            </a:r>
            <a:endParaRPr lang="ru-RU" altLang="ru-RU" sz="1200" b="1" dirty="0">
              <a:latin typeface="Franklin Gothic Book" panose="020B0503020102020204" pitchFamily="34" charset="0"/>
            </a:endParaRPr>
          </a:p>
        </p:txBody>
      </p:sp>
      <p:sp>
        <p:nvSpPr>
          <p:cNvPr id="14346" name="TextBox 9">
            <a:extLst>
              <a:ext uri="{FF2B5EF4-FFF2-40B4-BE49-F238E27FC236}">
                <a16:creationId xmlns:a16="http://schemas.microsoft.com/office/drawing/2014/main" id="{3450E0A4-E781-4357-8E63-1AFA51C0F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6000750"/>
            <a:ext cx="2301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200" b="1">
                <a:latin typeface="Franklin Gothic Book" panose="020B0503020102020204" pitchFamily="34" charset="0"/>
              </a:rPr>
              <a:t>Реверсная галтовка</a:t>
            </a:r>
            <a:r>
              <a:rPr lang="en-US" altLang="ru-RU" sz="1200" b="1">
                <a:latin typeface="Franklin Gothic Book" panose="020B0503020102020204" pitchFamily="34" charset="0"/>
              </a:rPr>
              <a:t> </a:t>
            </a:r>
            <a:r>
              <a:rPr lang="en-US" altLang="ru-RU" sz="1400" b="1">
                <a:latin typeface="Franklin Gothic Book" panose="020B0503020102020204" pitchFamily="34" charset="0"/>
              </a:rPr>
              <a:t>Jintai</a:t>
            </a:r>
            <a:r>
              <a:rPr lang="en-US" altLang="ru-RU" sz="1200" b="1">
                <a:latin typeface="Franklin Gothic Book" panose="020B0503020102020204" pitchFamily="34" charset="0"/>
              </a:rPr>
              <a:t> 1</a:t>
            </a:r>
            <a:endParaRPr lang="ru-RU" altLang="ru-RU" sz="1200" b="1">
              <a:latin typeface="Franklin Gothic Book" panose="020B0503020102020204" pitchFamily="34" charset="0"/>
            </a:endParaRPr>
          </a:p>
        </p:txBody>
      </p:sp>
      <p:sp>
        <p:nvSpPr>
          <p:cNvPr id="14347" name="TextBox 14">
            <a:extLst>
              <a:ext uri="{FF2B5EF4-FFF2-40B4-BE49-F238E27FC236}">
                <a16:creationId xmlns:a16="http://schemas.microsoft.com/office/drawing/2014/main" id="{F531013B-66B1-4E64-AA0D-4DB419A7E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7288" y="3000375"/>
            <a:ext cx="2273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1400" b="1">
                <a:latin typeface="Franklin Gothic Book" panose="020B0503020102020204" pitchFamily="34" charset="0"/>
              </a:rPr>
              <a:t>Ювелирная индукционная </a:t>
            </a:r>
          </a:p>
          <a:p>
            <a:pPr algn="ctr" eaLnBrk="1" hangingPunct="1"/>
            <a:r>
              <a:rPr lang="ru-RU" altLang="ru-RU" sz="1400" b="1">
                <a:latin typeface="Franklin Gothic Book" panose="020B0503020102020204" pitchFamily="34" charset="0"/>
              </a:rPr>
              <a:t>печь на 3 кг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311B079-6B60-438A-A29B-100CBC87AB66}"/>
              </a:ext>
            </a:extLst>
          </p:cNvPr>
          <p:cNvSpPr txBox="1">
            <a:spLocks noChangeArrowheads="1"/>
          </p:cNvSpPr>
          <p:nvPr/>
        </p:nvSpPr>
        <p:spPr>
          <a:xfrm>
            <a:off x="342900" y="304801"/>
            <a:ext cx="8372504" cy="480993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cap="all" dirty="0"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«художественное и ювелирное литье»</a:t>
            </a:r>
          </a:p>
        </p:txBody>
      </p:sp>
      <p:pic>
        <p:nvPicPr>
          <p:cNvPr id="15363" name="Picture 4" descr="48340">
            <a:extLst>
              <a:ext uri="{FF2B5EF4-FFF2-40B4-BE49-F238E27FC236}">
                <a16:creationId xmlns:a16="http://schemas.microsoft.com/office/drawing/2014/main" id="{4302278F-3673-402B-A169-990587007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28688"/>
            <a:ext cx="18573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6" descr="ekaterina2">
            <a:extLst>
              <a:ext uri="{FF2B5EF4-FFF2-40B4-BE49-F238E27FC236}">
                <a16:creationId xmlns:a16="http://schemas.microsoft.com/office/drawing/2014/main" id="{866B58C1-28C6-449D-AF07-A18B8616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928688"/>
            <a:ext cx="1214438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0" descr="S6300315">
            <a:extLst>
              <a:ext uri="{FF2B5EF4-FFF2-40B4-BE49-F238E27FC236}">
                <a16:creationId xmlns:a16="http://schemas.microsoft.com/office/drawing/2014/main" id="{B9F52E6F-DC9F-481B-9CC3-C417DC51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3" y="928688"/>
            <a:ext cx="1874837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9" descr="рис71">
            <a:extLst>
              <a:ext uri="{FF2B5EF4-FFF2-40B4-BE49-F238E27FC236}">
                <a16:creationId xmlns:a16="http://schemas.microsoft.com/office/drawing/2014/main" id="{A8C42696-1652-47E5-BBA6-B0EDF7E6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28688"/>
            <a:ext cx="12858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7" descr="рис1">
            <a:extLst>
              <a:ext uri="{FF2B5EF4-FFF2-40B4-BE49-F238E27FC236}">
                <a16:creationId xmlns:a16="http://schemas.microsoft.com/office/drawing/2014/main" id="{A931D11F-76AD-4543-865E-FA956B9E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3643313"/>
            <a:ext cx="1839913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 descr="рис2">
            <a:extLst>
              <a:ext uri="{FF2B5EF4-FFF2-40B4-BE49-F238E27FC236}">
                <a16:creationId xmlns:a16="http://schemas.microsoft.com/office/drawing/2014/main" id="{E1978B0A-83E8-4C45-83F4-A8D6715A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3714750"/>
            <a:ext cx="1970088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TextBox 8">
            <a:extLst>
              <a:ext uri="{FF2B5EF4-FFF2-40B4-BE49-F238E27FC236}">
                <a16:creationId xmlns:a16="http://schemas.microsoft.com/office/drawing/2014/main" id="{02AF6933-D1AE-4789-9DF9-15BC7226B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75" y="4429125"/>
            <a:ext cx="407193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400" b="1" dirty="0">
                <a:latin typeface="Franklin Gothic Book" panose="020B0503020102020204" pitchFamily="34" charset="0"/>
              </a:rPr>
              <a:t>Декоративные художественные отливки, </a:t>
            </a:r>
          </a:p>
          <a:p>
            <a:pPr algn="ctr" eaLnBrk="1" hangingPunct="1"/>
            <a:r>
              <a:rPr lang="ru-RU" altLang="ru-RU" sz="2400" b="1" dirty="0">
                <a:latin typeface="Franklin Gothic Book" panose="020B0503020102020204" pitchFamily="34" charset="0"/>
              </a:rPr>
              <a:t>полученные литьем по выплавляемым моделям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0F69E44-D934-4D51-BC0F-ABC9B3C41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615" y="369338"/>
            <a:ext cx="7765322" cy="97045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800" dirty="0">
                <a:solidFill>
                  <a:schemeClr val="tx1"/>
                </a:solidFill>
              </a:rPr>
              <a:t>Учебные мастера кафедры вместе со студентами изготовили ниже приведенные  художественные отливки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BF504A2-9E65-4B38-943C-A88215CD27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  <p:pic>
        <p:nvPicPr>
          <p:cNvPr id="16388" name="Picture 4" descr="48340">
            <a:extLst>
              <a:ext uri="{FF2B5EF4-FFF2-40B4-BE49-F238E27FC236}">
                <a16:creationId xmlns:a16="http://schemas.microsoft.com/office/drawing/2014/main" id="{A8640B62-3107-489B-BEA6-00B09CCA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389572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artlib_gallery-15907-b">
            <a:extLst>
              <a:ext uri="{FF2B5EF4-FFF2-40B4-BE49-F238E27FC236}">
                <a16:creationId xmlns:a16="http://schemas.microsoft.com/office/drawing/2014/main" id="{5A9F627F-F584-4C74-A272-95CEE9747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557338"/>
            <a:ext cx="42957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1" y="0"/>
            <a:ext cx="91440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44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Кафедра «МиТЛП»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961" y="1425727"/>
            <a:ext cx="8218584" cy="193899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Бакалавров по двум направлениям: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22.03.02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«Металлургия»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 15.03.01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«Машиностроение» </a:t>
            </a:r>
          </a:p>
          <a:p>
            <a:pPr algn="ctr"/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Профили подготовки: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«Литейное производство черных и цветных металлов»</a:t>
            </a:r>
          </a:p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«Машины и технология литейного производства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pic>
        <p:nvPicPr>
          <p:cNvPr id="2050" name="Picture 2" descr="http://ftkm.ru/logo_text_v1.2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820"/>
          <a:stretch/>
        </p:blipFill>
        <p:spPr bwMode="auto">
          <a:xfrm>
            <a:off x="342899" y="100348"/>
            <a:ext cx="1134208" cy="8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12426" y="788600"/>
            <a:ext cx="3719146" cy="562707"/>
          </a:xfrm>
        </p:spPr>
        <p:txBody>
          <a:bodyPr>
            <a:noAutofit/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Мы готовим: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9995" y="3723702"/>
            <a:ext cx="8163499" cy="224676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Магистров по двум направлениям:</a:t>
            </a:r>
          </a:p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«Металлургия»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«Машиностроение» </a:t>
            </a:r>
          </a:p>
          <a:p>
            <a:pPr algn="ctr"/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 подготовки:</a:t>
            </a:r>
          </a:p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22.04.02 «Теоретические основы литейных  процессов»</a:t>
            </a:r>
          </a:p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15.04.01 «Технология литейных процессов»</a:t>
            </a:r>
          </a:p>
          <a:p>
            <a:pPr algn="ctr"/>
            <a:endParaRPr lang="ru-RU" sz="2000" b="1" spc="11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7" descr="S6300072">
            <a:extLst>
              <a:ext uri="{FF2B5EF4-FFF2-40B4-BE49-F238E27FC236}">
                <a16:creationId xmlns:a16="http://schemas.microsoft.com/office/drawing/2014/main" id="{D6082F43-143B-4BFC-9EFB-7482BC04CA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2178050"/>
            <a:ext cx="4244975" cy="3184525"/>
          </a:xfrm>
          <a:noFill/>
        </p:spPr>
      </p:pic>
      <p:pic>
        <p:nvPicPr>
          <p:cNvPr id="17411" name="Picture 8" descr="S6300656">
            <a:extLst>
              <a:ext uri="{FF2B5EF4-FFF2-40B4-BE49-F238E27FC236}">
                <a16:creationId xmlns:a16="http://schemas.microsoft.com/office/drawing/2014/main" id="{B1626312-8D31-46CB-9B84-60C4ABA17A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178050"/>
            <a:ext cx="4244975" cy="3184525"/>
          </a:xfrm>
          <a:noFill/>
        </p:spPr>
      </p:pic>
      <p:sp>
        <p:nvSpPr>
          <p:cNvPr id="17412" name="Text Box 9">
            <a:extLst>
              <a:ext uri="{FF2B5EF4-FFF2-40B4-BE49-F238E27FC236}">
                <a16:creationId xmlns:a16="http://schemas.microsoft.com/office/drawing/2014/main" id="{C3576295-6F37-408A-885A-2605E4C5A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5445125"/>
            <a:ext cx="1460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Кутузов</a:t>
            </a:r>
          </a:p>
        </p:txBody>
      </p:sp>
      <p:sp>
        <p:nvSpPr>
          <p:cNvPr id="17413" name="Text Box 10">
            <a:extLst>
              <a:ext uri="{FF2B5EF4-FFF2-40B4-BE49-F238E27FC236}">
                <a16:creationId xmlns:a16="http://schemas.microsoft.com/office/drawing/2014/main" id="{5AB15928-8798-4101-83CE-D83F8D68F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5445125"/>
            <a:ext cx="1196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Петр </a:t>
            </a:r>
            <a:r>
              <a:rPr lang="en-US" altLang="ru-RU" sz="2800">
                <a:latin typeface="Franklin Gothic Book" panose="020B0503020102020204" pitchFamily="34" charset="0"/>
              </a:rPr>
              <a:t>I</a:t>
            </a:r>
            <a:endParaRPr lang="ru-RU" altLang="ru-RU" sz="2800">
              <a:latin typeface="Franklin Gothic Book" panose="020B0503020102020204" pitchFamily="34" charset="0"/>
            </a:endParaRPr>
          </a:p>
        </p:txBody>
      </p:sp>
      <p:sp>
        <p:nvSpPr>
          <p:cNvPr id="17414" name="Text Box 11">
            <a:extLst>
              <a:ext uri="{FF2B5EF4-FFF2-40B4-BE49-F238E27FC236}">
                <a16:creationId xmlns:a16="http://schemas.microsoft.com/office/drawing/2014/main" id="{7ECB2142-93FC-4180-AB3F-6A8BEC57B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476250"/>
            <a:ext cx="634523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3600">
                <a:latin typeface="Franklin Gothic Book" panose="020B0503020102020204" pitchFamily="34" charset="0"/>
              </a:rPr>
              <a:t>Примеры художественных и </a:t>
            </a:r>
          </a:p>
          <a:p>
            <a:pPr algn="ctr" eaLnBrk="1" hangingPunct="1"/>
            <a:r>
              <a:rPr lang="ru-RU" altLang="ru-RU" sz="3600">
                <a:latin typeface="Franklin Gothic Book" panose="020B0503020102020204" pitchFamily="34" charset="0"/>
              </a:rPr>
              <a:t>ювелирных отливок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SDC10146">
            <a:extLst>
              <a:ext uri="{FF2B5EF4-FFF2-40B4-BE49-F238E27FC236}">
                <a16:creationId xmlns:a16="http://schemas.microsoft.com/office/drawing/2014/main" id="{0135CAC1-521D-4494-BBCC-BE82090757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2060575"/>
            <a:ext cx="4537075" cy="3402013"/>
          </a:xfrm>
          <a:noFill/>
        </p:spPr>
      </p:pic>
      <p:pic>
        <p:nvPicPr>
          <p:cNvPr id="18435" name="Picture 9" descr="SDC10151">
            <a:extLst>
              <a:ext uri="{FF2B5EF4-FFF2-40B4-BE49-F238E27FC236}">
                <a16:creationId xmlns:a16="http://schemas.microsoft.com/office/drawing/2014/main" id="{B5F41780-AF28-4F1D-82D7-372FF6F418C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2363" y="836613"/>
            <a:ext cx="3836987" cy="5114925"/>
          </a:xfrm>
          <a:noFill/>
        </p:spPr>
      </p:pic>
      <p:sp>
        <p:nvSpPr>
          <p:cNvPr id="18436" name="Text Box 10">
            <a:extLst>
              <a:ext uri="{FF2B5EF4-FFF2-40B4-BE49-F238E27FC236}">
                <a16:creationId xmlns:a16="http://schemas.microsoft.com/office/drawing/2014/main" id="{348D9FC5-D14F-4FE1-B066-8F0EA49D8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5876925"/>
            <a:ext cx="1506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Лошади</a:t>
            </a:r>
          </a:p>
        </p:txBody>
      </p:sp>
      <p:sp>
        <p:nvSpPr>
          <p:cNvPr id="18437" name="Text Box 11">
            <a:extLst>
              <a:ext uri="{FF2B5EF4-FFF2-40B4-BE49-F238E27FC236}">
                <a16:creationId xmlns:a16="http://schemas.microsoft.com/office/drawing/2014/main" id="{1B2AA774-5738-4B40-9E90-C508660EB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5949950"/>
            <a:ext cx="3802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400">
                <a:latin typeface="Franklin Gothic Book" panose="020B0503020102020204" pitchFamily="34" charset="0"/>
              </a:rPr>
              <a:t>Рядовой пехотного полка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 descr="S6300315">
            <a:extLst>
              <a:ext uri="{FF2B5EF4-FFF2-40B4-BE49-F238E27FC236}">
                <a16:creationId xmlns:a16="http://schemas.microsoft.com/office/drawing/2014/main" id="{0D4477A4-0F71-4911-A14F-7157118BDC5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620713"/>
            <a:ext cx="4129088" cy="5503862"/>
          </a:xfrm>
          <a:noFill/>
        </p:spPr>
      </p:pic>
      <p:pic>
        <p:nvPicPr>
          <p:cNvPr id="19460" name="Picture 9" descr="S6300679">
            <a:extLst>
              <a:ext uri="{FF2B5EF4-FFF2-40B4-BE49-F238E27FC236}">
                <a16:creationId xmlns:a16="http://schemas.microsoft.com/office/drawing/2014/main" id="{AF970A5A-EE5B-4337-AE64-85123486232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0563" y="1989138"/>
            <a:ext cx="4495800" cy="3371850"/>
          </a:xfrm>
          <a:noFill/>
        </p:spPr>
      </p:pic>
      <p:sp>
        <p:nvSpPr>
          <p:cNvPr id="19459" name="Text Box 8">
            <a:extLst>
              <a:ext uri="{FF2B5EF4-FFF2-40B4-BE49-F238E27FC236}">
                <a16:creationId xmlns:a16="http://schemas.microsoft.com/office/drawing/2014/main" id="{53ABC466-B453-436E-ABC4-218C9453C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165850"/>
            <a:ext cx="1893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Николай </a:t>
            </a:r>
            <a:r>
              <a:rPr lang="en-US" altLang="ru-RU" sz="2800">
                <a:latin typeface="Franklin Gothic Book" panose="020B0503020102020204" pitchFamily="34" charset="0"/>
              </a:rPr>
              <a:t>II</a:t>
            </a:r>
            <a:endParaRPr lang="ru-RU" altLang="ru-RU" sz="2800">
              <a:latin typeface="Franklin Gothic Book" panose="020B0503020102020204" pitchFamily="34" charset="0"/>
            </a:endParaRPr>
          </a:p>
        </p:txBody>
      </p:sp>
      <p:sp>
        <p:nvSpPr>
          <p:cNvPr id="19461" name="Text Box 10">
            <a:extLst>
              <a:ext uri="{FF2B5EF4-FFF2-40B4-BE49-F238E27FC236}">
                <a16:creationId xmlns:a16="http://schemas.microsoft.com/office/drawing/2014/main" id="{F06B7F16-3FDC-4689-8AEA-BAE9F3E8D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6092825"/>
            <a:ext cx="1633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Фридрих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Изображение 023 (копия)">
            <a:extLst>
              <a:ext uri="{FF2B5EF4-FFF2-40B4-BE49-F238E27FC236}">
                <a16:creationId xmlns:a16="http://schemas.microsoft.com/office/drawing/2014/main" id="{0DD1DFE0-BF86-48AA-8990-A4EF3227893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588" y="620713"/>
            <a:ext cx="3629025" cy="5475287"/>
          </a:xfrm>
          <a:noFill/>
        </p:spPr>
      </p:pic>
      <p:pic>
        <p:nvPicPr>
          <p:cNvPr id="20483" name="Picture 8" descr="S6300134">
            <a:extLst>
              <a:ext uri="{FF2B5EF4-FFF2-40B4-BE49-F238E27FC236}">
                <a16:creationId xmlns:a16="http://schemas.microsoft.com/office/drawing/2014/main" id="{A24464AF-86DB-41F1-8D00-2C5C412F85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620713"/>
            <a:ext cx="4108450" cy="5475287"/>
          </a:xfrm>
          <a:noFill/>
        </p:spPr>
      </p:pic>
      <p:sp>
        <p:nvSpPr>
          <p:cNvPr id="20484" name="Text Box 9">
            <a:extLst>
              <a:ext uri="{FF2B5EF4-FFF2-40B4-BE49-F238E27FC236}">
                <a16:creationId xmlns:a16="http://schemas.microsoft.com/office/drawing/2014/main" id="{332238B7-F9A0-4EAB-9ED6-86F4A2DF8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165850"/>
            <a:ext cx="183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Наполеон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7" descr="pavel1">
            <a:extLst>
              <a:ext uri="{FF2B5EF4-FFF2-40B4-BE49-F238E27FC236}">
                <a16:creationId xmlns:a16="http://schemas.microsoft.com/office/drawing/2014/main" id="{8601E338-599F-4CA8-9758-C0B7F8568B2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2075" y="549275"/>
            <a:ext cx="2749550" cy="5546725"/>
          </a:xfrm>
          <a:noFill/>
        </p:spPr>
      </p:pic>
      <p:pic>
        <p:nvPicPr>
          <p:cNvPr id="21507" name="Picture 8" descr="ekaterina2">
            <a:extLst>
              <a:ext uri="{FF2B5EF4-FFF2-40B4-BE49-F238E27FC236}">
                <a16:creationId xmlns:a16="http://schemas.microsoft.com/office/drawing/2014/main" id="{68BA7665-1651-4010-8CEC-BA30F76392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4825" y="549275"/>
            <a:ext cx="2670175" cy="5546725"/>
          </a:xfrm>
          <a:noFill/>
        </p:spPr>
      </p:pic>
      <p:sp>
        <p:nvSpPr>
          <p:cNvPr id="21508" name="Text Box 9">
            <a:extLst>
              <a:ext uri="{FF2B5EF4-FFF2-40B4-BE49-F238E27FC236}">
                <a16:creationId xmlns:a16="http://schemas.microsoft.com/office/drawing/2014/main" id="{C5CE7D48-881F-4560-86B2-9B0FE8482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6113463"/>
            <a:ext cx="14303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Павел </a:t>
            </a:r>
            <a:r>
              <a:rPr lang="en-US" altLang="ru-RU" sz="2800">
                <a:latin typeface="Franklin Gothic Book" panose="020B0503020102020204" pitchFamily="34" charset="0"/>
              </a:rPr>
              <a:t>I</a:t>
            </a:r>
            <a:endParaRPr lang="ru-RU" altLang="ru-RU" sz="2800">
              <a:latin typeface="Franklin Gothic Book" panose="020B0503020102020204" pitchFamily="34" charset="0"/>
            </a:endParaRPr>
          </a:p>
        </p:txBody>
      </p:sp>
      <p:sp>
        <p:nvSpPr>
          <p:cNvPr id="21509" name="Text Box 10">
            <a:extLst>
              <a:ext uri="{FF2B5EF4-FFF2-40B4-BE49-F238E27FC236}">
                <a16:creationId xmlns:a16="http://schemas.microsoft.com/office/drawing/2014/main" id="{1AE954F5-DC60-47C0-B274-9637F36F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6092825"/>
            <a:ext cx="2224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Екатерина </a:t>
            </a:r>
            <a:r>
              <a:rPr lang="en-US" altLang="ru-RU" sz="2800">
                <a:latin typeface="Franklin Gothic Book" panose="020B0503020102020204" pitchFamily="34" charset="0"/>
              </a:rPr>
              <a:t>II</a:t>
            </a:r>
            <a:endParaRPr lang="ru-RU" altLang="ru-RU" sz="280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8" descr="4571dc030e119__397">
            <a:extLst>
              <a:ext uri="{FF2B5EF4-FFF2-40B4-BE49-F238E27FC236}">
                <a16:creationId xmlns:a16="http://schemas.microsoft.com/office/drawing/2014/main" id="{C2F14467-0CC5-4CC3-B5EF-BCE2E98666A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765175"/>
            <a:ext cx="3998912" cy="5330825"/>
          </a:xfrm>
          <a:noFill/>
        </p:spPr>
      </p:pic>
      <p:pic>
        <p:nvPicPr>
          <p:cNvPr id="22531" name="Picture 9" descr="4571dc224b37a__397_1">
            <a:extLst>
              <a:ext uri="{FF2B5EF4-FFF2-40B4-BE49-F238E27FC236}">
                <a16:creationId xmlns:a16="http://schemas.microsoft.com/office/drawing/2014/main" id="{FC5C9289-D7BD-4FA5-A838-A3F1AB8D814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463" y="765175"/>
            <a:ext cx="3998912" cy="5330825"/>
          </a:xfrm>
          <a:noFill/>
        </p:spPr>
      </p:pic>
      <p:sp>
        <p:nvSpPr>
          <p:cNvPr id="22532" name="Text Box 10">
            <a:extLst>
              <a:ext uri="{FF2B5EF4-FFF2-40B4-BE49-F238E27FC236}">
                <a16:creationId xmlns:a16="http://schemas.microsoft.com/office/drawing/2014/main" id="{28C19C2E-C2EE-49B7-9735-1B8869FA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6092825"/>
            <a:ext cx="5070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Жительница Древней Греции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7" descr="рис2">
            <a:extLst>
              <a:ext uri="{FF2B5EF4-FFF2-40B4-BE49-F238E27FC236}">
                <a16:creationId xmlns:a16="http://schemas.microsoft.com/office/drawing/2014/main" id="{EED1EFF4-54B1-48F6-B4D8-75951464B0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692150"/>
            <a:ext cx="3633788" cy="5403850"/>
          </a:xfrm>
          <a:noFill/>
        </p:spPr>
      </p:pic>
      <p:pic>
        <p:nvPicPr>
          <p:cNvPr id="23555" name="Picture 8" descr="рис1">
            <a:extLst>
              <a:ext uri="{FF2B5EF4-FFF2-40B4-BE49-F238E27FC236}">
                <a16:creationId xmlns:a16="http://schemas.microsoft.com/office/drawing/2014/main" id="{96A897A4-7DE7-412C-8371-375CE8432E6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8263" y="692150"/>
            <a:ext cx="3289300" cy="5360988"/>
          </a:xfrm>
          <a:noFill/>
        </p:spPr>
      </p:pic>
      <p:sp>
        <p:nvSpPr>
          <p:cNvPr id="23556" name="Text Box 9">
            <a:extLst>
              <a:ext uri="{FF2B5EF4-FFF2-40B4-BE49-F238E27FC236}">
                <a16:creationId xmlns:a16="http://schemas.microsoft.com/office/drawing/2014/main" id="{7FD276DF-2508-472D-AB08-081E2612F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092825"/>
            <a:ext cx="4575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Декоративный подсвечник</a:t>
            </a:r>
          </a:p>
        </p:txBody>
      </p:sp>
      <p:sp>
        <p:nvSpPr>
          <p:cNvPr id="23557" name="Text Box 10">
            <a:extLst>
              <a:ext uri="{FF2B5EF4-FFF2-40B4-BE49-F238E27FC236}">
                <a16:creationId xmlns:a16="http://schemas.microsoft.com/office/drawing/2014/main" id="{5766D6C0-9329-4FE9-A449-F8B9E9A23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6092825"/>
            <a:ext cx="17764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Амазонка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7" descr="рис71">
            <a:extLst>
              <a:ext uri="{FF2B5EF4-FFF2-40B4-BE49-F238E27FC236}">
                <a16:creationId xmlns:a16="http://schemas.microsoft.com/office/drawing/2014/main" id="{54C7C492-69E0-4610-8E03-A8B99A12235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692150"/>
            <a:ext cx="2794000" cy="5403850"/>
          </a:xfrm>
          <a:noFill/>
        </p:spPr>
      </p:pic>
      <p:pic>
        <p:nvPicPr>
          <p:cNvPr id="24579" name="Picture 8" descr="рис6">
            <a:extLst>
              <a:ext uri="{FF2B5EF4-FFF2-40B4-BE49-F238E27FC236}">
                <a16:creationId xmlns:a16="http://schemas.microsoft.com/office/drawing/2014/main" id="{BA63B7CA-0809-4995-B376-CF151A235D0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9838" y="692150"/>
            <a:ext cx="5051425" cy="3378200"/>
          </a:xfrm>
          <a:noFill/>
        </p:spPr>
      </p:pic>
      <p:sp>
        <p:nvSpPr>
          <p:cNvPr id="24580" name="Text Box 10">
            <a:extLst>
              <a:ext uri="{FF2B5EF4-FFF2-40B4-BE49-F238E27FC236}">
                <a16:creationId xmlns:a16="http://schemas.microsoft.com/office/drawing/2014/main" id="{5831B8ED-3076-4FA1-8609-2A30CE6AB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4868863"/>
            <a:ext cx="4946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>
                <a:latin typeface="Franklin Gothic Book" panose="020B0503020102020204" pitchFamily="34" charset="0"/>
              </a:rPr>
              <a:t>Жительницы Древнего Рима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02CC2-4031-4F62-BC9F-ECFBC5E9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06" y="278607"/>
            <a:ext cx="7886700" cy="13255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Полученные отливки из золота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3F6F4FE-F0F8-45A1-A6BA-8C0F33042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463" y="5536404"/>
            <a:ext cx="2862262" cy="806450"/>
          </a:xfrm>
        </p:spPr>
        <p:txBody>
          <a:bodyPr>
            <a:normAutofit fontScale="62500" lnSpcReduction="20000"/>
          </a:bodyPr>
          <a:lstStyle/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ru-RU" dirty="0">
                <a:solidFill>
                  <a:schemeClr val="tx1"/>
                </a:solidFill>
              </a:rPr>
              <a:t>Так выглядят золотые елки после отливки на литейных машинах в защитной среде</a:t>
            </a:r>
          </a:p>
        </p:txBody>
      </p:sp>
      <p:pic>
        <p:nvPicPr>
          <p:cNvPr id="25606" name="Содержимое 3" descr="http://uvelir.info/uploads/wys/Image/lite_2.jpg">
            <a:extLst>
              <a:ext uri="{FF2B5EF4-FFF2-40B4-BE49-F238E27FC236}">
                <a16:creationId xmlns:a16="http://schemas.microsoft.com/office/drawing/2014/main" id="{DEC54DCE-CD41-431A-B6E5-1CB5150CAC6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750" y="1500188"/>
            <a:ext cx="2847975" cy="3962400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9F14D184-18BE-4AF6-9687-8CAD0F2E4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84513" y="5939630"/>
            <a:ext cx="2571750" cy="639763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ru-RU" sz="1400" dirty="0">
                <a:solidFill>
                  <a:schemeClr val="tx1"/>
                </a:solidFill>
              </a:rPr>
              <a:t>Золотая елка после отделения формовочной смеси в ультразвуковой ванне</a:t>
            </a:r>
          </a:p>
        </p:txBody>
      </p:sp>
      <p:pic>
        <p:nvPicPr>
          <p:cNvPr id="25605" name="Содержимое 8" descr="http://uvelir.info/uploads/wys/Image/lite_3.jpg">
            <a:extLst>
              <a:ext uri="{FF2B5EF4-FFF2-40B4-BE49-F238E27FC236}">
                <a16:creationId xmlns:a16="http://schemas.microsoft.com/office/drawing/2014/main" id="{5C6EAEA7-41A5-4F05-81A7-7FE6FCE83482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4688" y="1500188"/>
            <a:ext cx="2311400" cy="3962400"/>
          </a:xfrm>
        </p:spPr>
      </p:pic>
      <p:pic>
        <p:nvPicPr>
          <p:cNvPr id="25607" name="Picture 8" descr="Картинка 21 из 3593">
            <a:hlinkClick r:id="rId4"/>
            <a:extLst>
              <a:ext uri="{FF2B5EF4-FFF2-40B4-BE49-F238E27FC236}">
                <a16:creationId xmlns:a16="http://schemas.microsoft.com/office/drawing/2014/main" id="{395EE481-3219-469B-BEA6-B86F66CD6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3" y="2428875"/>
            <a:ext cx="3408362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3A55B9-F20F-442A-B5B3-F54F00447A70}"/>
              </a:ext>
            </a:extLst>
          </p:cNvPr>
          <p:cNvSpPr txBox="1"/>
          <p:nvPr/>
        </p:nvSpPr>
        <p:spPr>
          <a:xfrm>
            <a:off x="6170612" y="5051422"/>
            <a:ext cx="2687638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1400" dirty="0">
                <a:latin typeface="+mj-lt"/>
              </a:rPr>
              <a:t>«ЛЕВ ТЯНЬ ШИ» </a:t>
            </a:r>
          </a:p>
          <a:p>
            <a:pPr algn="ctr">
              <a:defRPr/>
            </a:pPr>
            <a:r>
              <a:rPr lang="ru-RU" sz="1400" dirty="0">
                <a:latin typeface="+mj-lt"/>
              </a:rPr>
              <a:t>ЗОЛОТО 585 С БРИЛЛИАНТАМИ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D9DC2-3C5D-4B2E-9614-B52F7C72D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52400"/>
            <a:ext cx="4760913" cy="6286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Ювелирное литье с камнями</a:t>
            </a:r>
          </a:p>
        </p:txBody>
      </p:sp>
      <p:pic>
        <p:nvPicPr>
          <p:cNvPr id="26627" name="Содержимое 6" descr="http://www.lasso.ru/pics/ringtree.jpg">
            <a:extLst>
              <a:ext uri="{FF2B5EF4-FFF2-40B4-BE49-F238E27FC236}">
                <a16:creationId xmlns:a16="http://schemas.microsoft.com/office/drawing/2014/main" id="{CB724C22-386C-4483-91B3-9E9546C861B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6264" y="925513"/>
            <a:ext cx="3308475" cy="4311650"/>
          </a:xfrm>
        </p:spPr>
      </p:pic>
      <p:sp>
        <p:nvSpPr>
          <p:cNvPr id="26629" name="Текст 4">
            <a:extLst>
              <a:ext uri="{FF2B5EF4-FFF2-40B4-BE49-F238E27FC236}">
                <a16:creationId xmlns:a16="http://schemas.microsoft.com/office/drawing/2014/main" id="{2AE4B824-FF79-442A-BFE5-74B9FACAE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3827" y="5474076"/>
            <a:ext cx="3071581" cy="1036054"/>
          </a:xfrm>
        </p:spPr>
        <p:txBody>
          <a:bodyPr>
            <a:noAutofit/>
          </a:bodyPr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ru-RU" altLang="ru-RU" sz="1800" b="1" dirty="0">
                <a:solidFill>
                  <a:schemeClr val="tx1"/>
                </a:solidFill>
              </a:rPr>
              <a:t>Восковая елочка из колец с крупным камнем                    </a:t>
            </a:r>
            <a:r>
              <a:rPr lang="ru-RU" altLang="ru-RU" dirty="0">
                <a:solidFill>
                  <a:schemeClr val="tx1"/>
                </a:solidFill>
              </a:rPr>
              <a:t>			</a:t>
            </a:r>
          </a:p>
        </p:txBody>
      </p:sp>
      <p:pic>
        <p:nvPicPr>
          <p:cNvPr id="26630" name="Содержимое 7">
            <a:extLst>
              <a:ext uri="{FF2B5EF4-FFF2-40B4-BE49-F238E27FC236}">
                <a16:creationId xmlns:a16="http://schemas.microsoft.com/office/drawing/2014/main" id="{FAAA6DE7-592A-48E0-8B7A-DD119CB12E3E}"/>
              </a:ext>
            </a:extLst>
          </p:cNvPr>
          <p:cNvPicPr>
            <a:picLocks noGrp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2757" y="925513"/>
            <a:ext cx="4049712" cy="43116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51F0D7-85C2-49FB-8F00-9027574ABE1B}"/>
              </a:ext>
            </a:extLst>
          </p:cNvPr>
          <p:cNvSpPr txBox="1"/>
          <p:nvPr/>
        </p:nvSpPr>
        <p:spPr>
          <a:xfrm>
            <a:off x="4895056" y="5474076"/>
            <a:ext cx="400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ru-RU" b="1" dirty="0"/>
              <a:t>Готовая елочка из золотых колец </a:t>
            </a:r>
          </a:p>
          <a:p>
            <a:pPr algn="ctr"/>
            <a:r>
              <a:rPr lang="ru-RU" altLang="ru-RU" b="1" dirty="0"/>
              <a:t>с кубическим цирконием</a:t>
            </a:r>
            <a:endParaRPr lang="ru-RU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51692" y="131884"/>
            <a:ext cx="879230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Кафедра «МиТЛП» — </a:t>
            </a:r>
          </a:p>
          <a:p>
            <a:pPr algn="ctr"/>
            <a:r>
              <a:rPr lang="ru-RU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кузница руководящих кадров!</a:t>
            </a:r>
          </a:p>
        </p:txBody>
      </p:sp>
      <p:pic>
        <p:nvPicPr>
          <p:cNvPr id="2050" name="Picture 2" descr="http://ftkm.ru/logo_text_v1.2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820"/>
          <a:stretch/>
        </p:blipFill>
        <p:spPr bwMode="auto">
          <a:xfrm>
            <a:off x="202223" y="0"/>
            <a:ext cx="1257301" cy="99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" y="1587207"/>
            <a:ext cx="91439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Выпускники кафедры работают в самых различных отраслях промышленности как в Волгоградской области, так и далеко за её пределами. </a:t>
            </a:r>
          </a:p>
          <a:p>
            <a:pPr algn="ctr"/>
            <a:endParaRPr lang="ru-RU" sz="2800" b="1" dirty="0">
              <a:ln w="10160">
                <a:solidFill>
                  <a:srgbClr val="C00000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ru-RU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Занимают высокие руководящие должности в верхних эшелонах власти</a:t>
            </a:r>
          </a:p>
          <a:p>
            <a:pPr algn="ctr"/>
            <a:endParaRPr lang="ru-RU" sz="2800" b="1" dirty="0">
              <a:ln w="10160">
                <a:solidFill>
                  <a:srgbClr val="C00000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ru-RU" sz="2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Среди выпускников кафедры много руководителей производств, фирм, научно-исследовательских и торгово-промышленных структур</a:t>
            </a:r>
          </a:p>
        </p:txBody>
      </p:sp>
    </p:spTree>
    <p:extLst>
      <p:ext uri="{BB962C8B-B14F-4D97-AF65-F5344CB8AC3E}">
        <p14:creationId xmlns:p14="http://schemas.microsoft.com/office/powerpoint/2010/main" val="195429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/>
          <p:cNvSpPr txBox="1">
            <a:spLocks/>
          </p:cNvSpPr>
          <p:nvPr/>
        </p:nvSpPr>
        <p:spPr>
          <a:xfrm>
            <a:off x="1705468" y="189941"/>
            <a:ext cx="612642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R="6350" defTabSz="0">
              <a:defRPr sz="2800" b="1" kern="800" spc="-100">
                <a:solidFill>
                  <a:srgbClr val="002060"/>
                </a:solidFill>
                <a:ea typeface="Calibri" pitchFamily="34" charset="0"/>
                <a:cs typeface="Arial" charset="0"/>
              </a:defRPr>
            </a:lvl1pPr>
          </a:lstStyle>
          <a:p>
            <a:r>
              <a:rPr lang="ru-RU" sz="3200" spc="0" dirty="0">
                <a:solidFill>
                  <a:schemeClr val="tx2"/>
                </a:solidFill>
                <a:latin typeface="+mj-lt"/>
                <a:ea typeface="+mj-ea"/>
              </a:rPr>
              <a:t>Позиции ВолгГТУ в рейтингах</a:t>
            </a:r>
          </a:p>
        </p:txBody>
      </p:sp>
      <p:pic>
        <p:nvPicPr>
          <p:cNvPr id="19" name="Picture 2" descr="ÐÐ°ÑÑÐ¸Ð½ÐºÐ¸ Ð¿Ð¾ Ð·Ð°Ð¿ÑÐ¾ÑÑ The Times Higher Education">
            <a:extLst>
              <a:ext uri="{FF2B5EF4-FFF2-40B4-BE49-F238E27FC236}">
                <a16:creationId xmlns:a16="http://schemas.microsoft.com/office/drawing/2014/main" id="{D091ED30-0B8F-405E-A693-762D926C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442" y="1301755"/>
            <a:ext cx="2302152" cy="10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Овал 22"/>
          <p:cNvSpPr/>
          <p:nvPr/>
        </p:nvSpPr>
        <p:spPr>
          <a:xfrm>
            <a:off x="7242040" y="1053125"/>
            <a:ext cx="1459155" cy="7329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prstClr val="white"/>
                </a:solidFill>
                <a:latin typeface="+mj-lt"/>
              </a:rPr>
              <a:t>801-1000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prstClr val="white"/>
                </a:solidFill>
                <a:latin typeface="+mj-lt"/>
              </a:rPr>
              <a:t>место</a:t>
            </a:r>
          </a:p>
        </p:txBody>
      </p:sp>
      <p:pic>
        <p:nvPicPr>
          <p:cNvPr id="27" name="Picture 2" descr="C:\Users\ТСО\Desktop\к 30.08.2017\logo-interfax.png">
            <a:extLst>
              <a:ext uri="{FF2B5EF4-FFF2-40B4-BE49-F238E27FC236}">
                <a16:creationId xmlns:a16="http://schemas.microsoft.com/office/drawing/2014/main" id="{41E9A7F7-CBCA-4167-8357-AEA32627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945" y="5626254"/>
            <a:ext cx="1991615" cy="4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Овал 28"/>
          <p:cNvSpPr/>
          <p:nvPr/>
        </p:nvSpPr>
        <p:spPr>
          <a:xfrm>
            <a:off x="7242039" y="1995297"/>
            <a:ext cx="1459155" cy="758015"/>
          </a:xfrm>
          <a:prstGeom prst="ellips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prstClr val="white"/>
                </a:solidFill>
                <a:latin typeface="+mj-lt"/>
              </a:rPr>
              <a:t>601-800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prstClr val="white"/>
                </a:solidFill>
                <a:latin typeface="+mj-lt"/>
              </a:rPr>
              <a:t>место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2510318" y="992498"/>
            <a:ext cx="3931164" cy="920270"/>
          </a:xfrm>
          <a:prstGeom prst="rect">
            <a:avLst/>
          </a:prstGeom>
        </p:spPr>
        <p:txBody>
          <a:bodyPr wrap="square" lIns="88412" tIns="44205" rIns="88412" bIns="44205">
            <a:spAutoFit/>
          </a:bodyPr>
          <a:lstStyle/>
          <a:p>
            <a:r>
              <a:rPr lang="en-US" b="1" dirty="0">
                <a:latin typeface="+mj-lt"/>
                <a:cs typeface="Calibri" panose="020F0502020204030204" pitchFamily="34" charset="0"/>
              </a:rPr>
              <a:t>The Times Higher Education</a:t>
            </a:r>
            <a:endParaRPr lang="ru-RU" b="1" dirty="0">
              <a:latin typeface="+mj-lt"/>
              <a:cs typeface="Calibri" panose="020F0502020204030204" pitchFamily="34" charset="0"/>
            </a:endParaRPr>
          </a:p>
          <a:p>
            <a:r>
              <a:rPr lang="en-US" b="1" dirty="0">
                <a:latin typeface="+mj-lt"/>
                <a:cs typeface="Calibri" panose="020F0502020204030204" pitchFamily="34" charset="0"/>
              </a:rPr>
              <a:t>World University Rankings 20</a:t>
            </a:r>
            <a:r>
              <a:rPr lang="ru-RU" b="1" dirty="0">
                <a:latin typeface="+mj-lt"/>
                <a:cs typeface="Calibri" panose="020F0502020204030204" pitchFamily="34" charset="0"/>
              </a:rPr>
              <a:t>21</a:t>
            </a:r>
          </a:p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(48 российских вузов)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2536687" y="1897809"/>
            <a:ext cx="4824536" cy="1197269"/>
          </a:xfrm>
          <a:prstGeom prst="rect">
            <a:avLst/>
          </a:prstGeom>
        </p:spPr>
        <p:txBody>
          <a:bodyPr wrap="square" lIns="88412" tIns="44205" rIns="88412" bIns="44205">
            <a:spAutoFit/>
          </a:bodyPr>
          <a:lstStyle/>
          <a:p>
            <a:r>
              <a:rPr lang="en-US" b="1" dirty="0">
                <a:latin typeface="+mj-lt"/>
                <a:cs typeface="Calibri" panose="020F0502020204030204" pitchFamily="34" charset="0"/>
              </a:rPr>
              <a:t>The Times Higher Education</a:t>
            </a:r>
            <a:endParaRPr lang="ru-RU" b="1" dirty="0">
              <a:latin typeface="+mj-lt"/>
              <a:cs typeface="Calibri" panose="020F0502020204030204" pitchFamily="34" charset="0"/>
            </a:endParaRPr>
          </a:p>
          <a:p>
            <a:r>
              <a:rPr lang="en-US" b="1" dirty="0">
                <a:latin typeface="+mj-lt"/>
                <a:cs typeface="Calibri" panose="020F0502020204030204" pitchFamily="34" charset="0"/>
              </a:rPr>
              <a:t>For Engineering </a:t>
            </a:r>
            <a:r>
              <a:rPr lang="ru-RU" b="1" dirty="0">
                <a:latin typeface="+mj-lt"/>
                <a:cs typeface="Calibri" panose="020F0502020204030204" pitchFamily="34" charset="0"/>
              </a:rPr>
              <a:t>а</a:t>
            </a:r>
            <a:r>
              <a:rPr lang="en-US" b="1" dirty="0" err="1">
                <a:latin typeface="+mj-lt"/>
                <a:cs typeface="Calibri" panose="020F0502020204030204" pitchFamily="34" charset="0"/>
              </a:rPr>
              <a:t>nd</a:t>
            </a:r>
            <a:r>
              <a:rPr lang="en-US" b="1" dirty="0">
                <a:latin typeface="+mj-lt"/>
                <a:cs typeface="Calibri" panose="020F0502020204030204" pitchFamily="34" charset="0"/>
              </a:rPr>
              <a:t> technology Rankings 20</a:t>
            </a:r>
            <a:r>
              <a:rPr lang="ru-RU" b="1" dirty="0">
                <a:latin typeface="+mj-lt"/>
                <a:cs typeface="Calibri" panose="020F0502020204030204" pitchFamily="34" charset="0"/>
              </a:rPr>
              <a:t>21</a:t>
            </a:r>
          </a:p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(42 российских вуза)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9A286-79AB-4F47-B6B7-6D8DC9FEB774}"/>
              </a:ext>
            </a:extLst>
          </p:cNvPr>
          <p:cNvSpPr txBox="1"/>
          <p:nvPr/>
        </p:nvSpPr>
        <p:spPr>
          <a:xfrm>
            <a:off x="2536687" y="3067217"/>
            <a:ext cx="4463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THE Emerging Economies University 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Rankings 20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(39 российских вузов)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4CF6701-7DA9-437D-84A8-E93C8C5188ED}"/>
              </a:ext>
            </a:extLst>
          </p:cNvPr>
          <p:cNvSpPr/>
          <p:nvPr/>
        </p:nvSpPr>
        <p:spPr>
          <a:xfrm>
            <a:off x="7242038" y="2924944"/>
            <a:ext cx="1459156" cy="7694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место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927B39-80E3-4065-903E-08C158F565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945" y="4311864"/>
            <a:ext cx="2102022" cy="5475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3A93BC-3F35-4C1E-8C26-17DFE6FE047B}"/>
              </a:ext>
            </a:extLst>
          </p:cNvPr>
          <p:cNvSpPr txBox="1"/>
          <p:nvPr/>
        </p:nvSpPr>
        <p:spPr>
          <a:xfrm>
            <a:off x="2536687" y="4123950"/>
            <a:ext cx="3935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QS University Rankings: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Emerging Europe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and Central Asia 2020 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1348D3E6-E56C-4ED1-BDB0-0FB7B0D76453}"/>
              </a:ext>
            </a:extLst>
          </p:cNvPr>
          <p:cNvSpPr/>
          <p:nvPr/>
        </p:nvSpPr>
        <p:spPr>
          <a:xfrm>
            <a:off x="7242038" y="4074717"/>
            <a:ext cx="1454013" cy="72319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251-300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место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7BEAE-7A42-4001-9133-E723BE32E501}"/>
              </a:ext>
            </a:extLst>
          </p:cNvPr>
          <p:cNvSpPr txBox="1"/>
          <p:nvPr/>
        </p:nvSpPr>
        <p:spPr>
          <a:xfrm>
            <a:off x="2536687" y="4940038"/>
            <a:ext cx="3028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(105 российских вузов)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22F4F5-3394-4B76-9D86-79C1B17C5059}"/>
              </a:ext>
            </a:extLst>
          </p:cNvPr>
          <p:cNvSpPr txBox="1"/>
          <p:nvPr/>
        </p:nvSpPr>
        <p:spPr>
          <a:xfrm>
            <a:off x="2508594" y="5539392"/>
            <a:ext cx="589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 рейтинг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университетов 2020</a:t>
            </a: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B17435A4-3960-4B92-828C-C9B495B1633F}"/>
              </a:ext>
            </a:extLst>
          </p:cNvPr>
          <p:cNvSpPr/>
          <p:nvPr/>
        </p:nvSpPr>
        <p:spPr>
          <a:xfrm>
            <a:off x="7242037" y="5539392"/>
            <a:ext cx="1454013" cy="717257"/>
          </a:xfrm>
          <a:prstGeom prst="ellipse">
            <a:avLst/>
          </a:prstGeom>
          <a:solidFill>
            <a:srgbClr val="009CA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место</a:t>
            </a:r>
          </a:p>
        </p:txBody>
      </p:sp>
    </p:spTree>
    <p:extLst>
      <p:ext uri="{BB962C8B-B14F-4D97-AF65-F5344CB8AC3E}">
        <p14:creationId xmlns:p14="http://schemas.microsoft.com/office/powerpoint/2010/main" val="141641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07">
        <p:fade/>
      </p:transition>
    </mc:Choice>
    <mc:Fallback xmlns="">
      <p:transition spd="med" advTm="21407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4"/>
        <p14:stopEvt time="20713" objId="4"/>
      </p14:showEvt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/>
          <p:cNvSpPr txBox="1">
            <a:spLocks/>
          </p:cNvSpPr>
          <p:nvPr/>
        </p:nvSpPr>
        <p:spPr bwMode="auto">
          <a:xfrm>
            <a:off x="513900" y="267793"/>
            <a:ext cx="8116199" cy="7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rIns="18000" anchor="ctr"/>
          <a:lstStyle>
            <a:lvl1pPr eaLnBrk="0" hangingPunct="0">
              <a:defRPr sz="3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ru-RU" b="1" kern="800" dirty="0">
                <a:solidFill>
                  <a:schemeClr val="tx2"/>
                </a:solidFill>
                <a:latin typeface="+mj-lt"/>
                <a:ea typeface="+mj-ea"/>
                <a:cs typeface="Arial" charset="0"/>
              </a:rPr>
              <a:t>Высокие государственные награды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82" y="1259901"/>
            <a:ext cx="5040562" cy="4608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 Box 55">
            <a:extLst>
              <a:ext uri="{FF2B5EF4-FFF2-40B4-BE49-F238E27FC236}">
                <a16:creationId xmlns:a16="http://schemas.microsoft.com/office/drawing/2014/main" id="{A976ADC6-8A49-494B-A56A-A3A5844C2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95" y="6053784"/>
            <a:ext cx="2854224" cy="521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25200" tIns="14400" rIns="25200" bIns="14400" anchorCtr="1">
            <a:spAutoFit/>
          </a:bodyPr>
          <a:lstStyle/>
          <a:p>
            <a:pPr marL="457200" marR="0" lvl="0" indent="-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Академик РАН В. И. Лысак.</a:t>
            </a:r>
          </a:p>
          <a:p>
            <a:pPr marL="457200" marR="0" lvl="0" indent="-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latin typeface="+mj-lt"/>
              </a:rPr>
              <a:t>Орден Александра Невского</a:t>
            </a:r>
            <a:endParaRPr kumimoji="0" lang="ru-RU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pic>
        <p:nvPicPr>
          <p:cNvPr id="1032" name="Picture 8" descr="Орден Александра Невского (Россия) — Википедия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248" y="1766222"/>
            <a:ext cx="885599" cy="168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08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882">
        <p:fade/>
      </p:transition>
    </mc:Choice>
    <mc:Fallback xmlns="">
      <p:transition spd="med" advTm="18882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2"/>
        <p14:stopEvt time="18341" objId="2"/>
      </p14:showEvt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/>
          <p:cNvSpPr txBox="1">
            <a:spLocks/>
          </p:cNvSpPr>
          <p:nvPr/>
        </p:nvSpPr>
        <p:spPr bwMode="auto">
          <a:xfrm>
            <a:off x="786363" y="94027"/>
            <a:ext cx="7840746" cy="7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rIns="18000" anchor="ctr"/>
          <a:lstStyle>
            <a:lvl1pPr eaLnBrk="0" hangingPunct="0">
              <a:defRPr sz="3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ru-RU" sz="2800" b="1" kern="800" dirty="0">
                <a:solidFill>
                  <a:schemeClr val="tx2"/>
                </a:solidFill>
                <a:latin typeface="+mj-lt"/>
                <a:ea typeface="+mj-ea"/>
                <a:cs typeface="Arial" charset="0"/>
              </a:rPr>
              <a:t>Лучшая организация года Волгоградской области</a:t>
            </a:r>
          </a:p>
        </p:txBody>
      </p:sp>
      <p:pic>
        <p:nvPicPr>
          <p:cNvPr id="12" name="Picture 2" descr="диплом рамк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446" y="923889"/>
            <a:ext cx="1502201" cy="1864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 descr="Диплом Организация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6463" y="882719"/>
            <a:ext cx="1507601" cy="1863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C:\Users\ТСО\Desktop\к 31.08\2012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224" y="923891"/>
            <a:ext cx="1521925" cy="1863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ТСО\Desktop\к 31.08\2013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619" y="897324"/>
            <a:ext cx="1492667" cy="1864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:\2014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672" y="897324"/>
            <a:ext cx="1508792" cy="1864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:\Фотоархив\Дипломы 2010-2013\Рисунок1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450" y="3716171"/>
            <a:ext cx="1851173" cy="22863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Фотоархив\Дипломы 2010-2013\2016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2740" y="3687458"/>
            <a:ext cx="1779848" cy="222357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Фотоархив\Дипломы 2010-2013\2017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1229" y="3686408"/>
            <a:ext cx="1766818" cy="22073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Фотоархив\Дипломы 2010-2013\2018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1993" y="3673950"/>
            <a:ext cx="1790660" cy="22370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614" y="1454669"/>
            <a:ext cx="3426244" cy="428043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0569" y="3648435"/>
            <a:ext cx="1785302" cy="22303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7692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84">
        <p:fade/>
      </p:transition>
    </mc:Choice>
    <mc:Fallback xmlns="">
      <p:transition spd="med" advTm="110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05556E-6 -4.07407E-6 L 0.35139 0.14908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69" y="74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9793" objId="3"/>
      </p14:showEvt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ctrTitle"/>
          </p:nvPr>
        </p:nvSpPr>
        <p:spPr>
          <a:xfrm>
            <a:off x="2632873" y="188879"/>
            <a:ext cx="4176428" cy="614994"/>
          </a:xfrm>
        </p:spPr>
        <p:txBody>
          <a:bodyPr>
            <a:noAutofit/>
          </a:bodyPr>
          <a:lstStyle/>
          <a:p>
            <a:pPr algn="l" eaLnBrk="1" hangingPunct="1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Наши победители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4D7EBA3-D37A-4CF7-A7D9-69639DEFE75D}"/>
              </a:ext>
            </a:extLst>
          </p:cNvPr>
          <p:cNvSpPr txBox="1">
            <a:spLocks/>
          </p:cNvSpPr>
          <p:nvPr/>
        </p:nvSpPr>
        <p:spPr>
          <a:xfrm>
            <a:off x="723049" y="1169402"/>
            <a:ext cx="8136904" cy="349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kern="800" dirty="0">
                <a:ea typeface="Calibri" pitchFamily="34" charset="0"/>
                <a:cs typeface="Arial" charset="0"/>
              </a:rPr>
              <a:t>Гранты Президента РФ магистрантам 2020/21 уч. года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452" y="1791919"/>
            <a:ext cx="2520280" cy="3391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268" y="1791919"/>
            <a:ext cx="2520280" cy="3351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169CA68-0A5F-4FF2-BC79-E317E919BEC8}"/>
              </a:ext>
            </a:extLst>
          </p:cNvPr>
          <p:cNvSpPr txBox="1"/>
          <p:nvPr/>
        </p:nvSpPr>
        <p:spPr>
          <a:xfrm>
            <a:off x="1210452" y="5410016"/>
            <a:ext cx="228783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1600" b="1" kern="800" dirty="0">
                <a:latin typeface="+mj-lt"/>
                <a:ea typeface="Calibri" pitchFamily="34" charset="0"/>
                <a:cs typeface="Arial" charset="0"/>
              </a:rPr>
              <a:t>БЕЗМОГОРЫНЫЙ</a:t>
            </a:r>
            <a:r>
              <a:rPr lang="en-US" sz="1600" b="1" kern="800" dirty="0">
                <a:latin typeface="+mj-lt"/>
                <a:ea typeface="Calibri" pitchFamily="34" charset="0"/>
                <a:cs typeface="Arial" charset="0"/>
              </a:rPr>
              <a:t> </a:t>
            </a:r>
            <a:r>
              <a:rPr lang="ru-RU" sz="1600" b="1" kern="800" dirty="0">
                <a:latin typeface="+mj-lt"/>
                <a:ea typeface="Calibri" pitchFamily="34" charset="0"/>
                <a:cs typeface="Arial" charset="0"/>
              </a:rPr>
              <a:t>Михаил</a:t>
            </a:r>
          </a:p>
          <a:p>
            <a:pPr algn="ctr">
              <a:lnSpc>
                <a:spcPct val="80000"/>
              </a:lnSpc>
            </a:pPr>
            <a:r>
              <a:rPr lang="ru-RU" sz="1600" kern="800" dirty="0">
                <a:latin typeface="+mj-lt"/>
                <a:ea typeface="Calibri" pitchFamily="34" charset="0"/>
                <a:cs typeface="Arial" charset="0"/>
              </a:rPr>
              <a:t>каф. ЛП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69CA68-0A5F-4FF2-BC79-E317E919BEC8}"/>
              </a:ext>
            </a:extLst>
          </p:cNvPr>
          <p:cNvSpPr txBox="1"/>
          <p:nvPr/>
        </p:nvSpPr>
        <p:spPr>
          <a:xfrm>
            <a:off x="5957820" y="5346966"/>
            <a:ext cx="140313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1600" b="1" kern="800" dirty="0">
                <a:latin typeface="+mj-lt"/>
                <a:ea typeface="Calibri" pitchFamily="34" charset="0"/>
                <a:cs typeface="Arial" charset="0"/>
              </a:rPr>
              <a:t>БАРИНОВ</a:t>
            </a:r>
          </a:p>
          <a:p>
            <a:pPr algn="ctr">
              <a:lnSpc>
                <a:spcPct val="80000"/>
              </a:lnSpc>
            </a:pPr>
            <a:r>
              <a:rPr lang="ru-RU" sz="1600" b="1" kern="800" dirty="0">
                <a:latin typeface="+mj-lt"/>
                <a:ea typeface="Calibri" pitchFamily="34" charset="0"/>
                <a:cs typeface="Arial" charset="0"/>
              </a:rPr>
              <a:t>Владислав</a:t>
            </a:r>
          </a:p>
          <a:p>
            <a:pPr algn="ctr">
              <a:lnSpc>
                <a:spcPct val="80000"/>
              </a:lnSpc>
            </a:pPr>
            <a:r>
              <a:rPr lang="ru-RU" sz="1600" kern="800" dirty="0">
                <a:latin typeface="+mj-lt"/>
                <a:ea typeface="Calibri" pitchFamily="34" charset="0"/>
                <a:cs typeface="Arial" charset="0"/>
              </a:rPr>
              <a:t>каф. СП</a:t>
            </a:r>
          </a:p>
        </p:txBody>
      </p:sp>
    </p:spTree>
    <p:extLst>
      <p:ext uri="{BB962C8B-B14F-4D97-AF65-F5344CB8AC3E}">
        <p14:creationId xmlns:p14="http://schemas.microsoft.com/office/powerpoint/2010/main" val="177147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618">
        <p:fade/>
      </p:transition>
    </mc:Choice>
    <mc:Fallback xmlns="">
      <p:transition spd="med" advTm="31618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2"/>
        <p14:stopEvt time="31618" objId="2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/>
          <p:cNvSpPr txBox="1">
            <a:spLocks/>
          </p:cNvSpPr>
          <p:nvPr/>
        </p:nvSpPr>
        <p:spPr>
          <a:xfrm>
            <a:off x="814670" y="241833"/>
            <a:ext cx="7920879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2800" b="1">
                <a:solidFill>
                  <a:srgbClr val="1F497D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>
                <a:solidFill>
                  <a:schemeClr val="tx2"/>
                </a:solidFill>
                <a:latin typeface="Calibri" pitchFamily="34" charset="0"/>
              </a:defRPr>
            </a:lvl2pPr>
            <a:lvl3pPr algn="ctr" eaLnBrk="0" hangingPunct="0">
              <a:defRPr>
                <a:solidFill>
                  <a:schemeClr val="tx2"/>
                </a:solidFill>
                <a:latin typeface="Calibri" pitchFamily="34" charset="0"/>
              </a:defRPr>
            </a:lvl3pPr>
            <a:lvl4pPr algn="ctr" eaLnBrk="0" hangingPunct="0">
              <a:defRPr>
                <a:solidFill>
                  <a:schemeClr val="tx2"/>
                </a:solidFill>
                <a:latin typeface="Calibri" pitchFamily="34" charset="0"/>
              </a:defRPr>
            </a:lvl4pPr>
            <a:lvl5pPr algn="ctr" eaLnBrk="0" hangingPunct="0">
              <a:defRPr>
                <a:solidFill>
                  <a:schemeClr val="tx2"/>
                </a:solidFill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ru-RU" sz="2400" dirty="0">
                <a:solidFill>
                  <a:schemeClr val="tx2"/>
                </a:solidFill>
                <a:latin typeface="+mn-lt"/>
              </a:rPr>
              <a:t>Победители конкурса РФФИ «Аспиранты»</a:t>
            </a:r>
            <a:br>
              <a:rPr lang="ru-RU" sz="2400" dirty="0">
                <a:solidFill>
                  <a:schemeClr val="tx2"/>
                </a:solidFill>
                <a:latin typeface="+mn-lt"/>
              </a:rPr>
            </a:br>
            <a:r>
              <a:rPr lang="ru-RU" sz="2400" dirty="0">
                <a:solidFill>
                  <a:schemeClr val="tx2"/>
                </a:solidFill>
                <a:latin typeface="+mn-lt"/>
              </a:rPr>
              <a:t>на 2020-2022 гг. в рамках национального проекта «Наука» 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1017311" y="1315653"/>
            <a:ext cx="2121132" cy="2513770"/>
            <a:chOff x="22504" y="1216881"/>
            <a:chExt cx="1517048" cy="2002711"/>
          </a:xfrm>
        </p:grpSpPr>
        <p:sp>
          <p:nvSpPr>
            <p:cNvPr id="12" name="Text Box 55">
              <a:extLst>
                <a:ext uri="{FF2B5EF4-FFF2-40B4-BE49-F238E27FC236}">
                  <a16:creationId xmlns:a16="http://schemas.microsoft.com/office/drawing/2014/main" id="{BFEBAAC0-EC4C-4B51-8DAF-8813E8C2D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04" y="2853137"/>
              <a:ext cx="1517048" cy="3664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25200" tIns="14400" rIns="25200" bIns="14400" anchorCtr="1">
              <a:spAutoFit/>
            </a:bodyPr>
            <a:lstStyle/>
            <a:p>
              <a:pPr marL="457200" indent="-45720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400" b="1" dirty="0"/>
                <a:t>Н.Ю. </a:t>
              </a:r>
              <a:r>
                <a:rPr lang="ru-RU" sz="1400" b="1" dirty="0" err="1"/>
                <a:t>Мирошкин</a:t>
              </a:r>
              <a:r>
                <a:rPr lang="ru-RU" sz="1400" b="1" dirty="0"/>
                <a:t> </a:t>
              </a:r>
              <a:endParaRPr lang="en-US" sz="1400" b="1" dirty="0"/>
            </a:p>
            <a:p>
              <a:pPr marL="457200" indent="-45720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400" dirty="0"/>
                <a:t>каф. ЛП</a:t>
              </a:r>
            </a:p>
          </p:txBody>
        </p:sp>
        <p:pic>
          <p:nvPicPr>
            <p:cNvPr id="16" name="Рисунок 15" descr="Изображение выглядит как человек, внутренний, фотография, в позе&#10;&#10;Автоматически созданное описание">
              <a:extLst>
                <a:ext uri="{FF2B5EF4-FFF2-40B4-BE49-F238E27FC236}">
                  <a16:creationId xmlns:a16="http://schemas.microsoft.com/office/drawing/2014/main" id="{75D7B8A9-59F4-40C8-A09F-42DB541D1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3803" y="1216881"/>
              <a:ext cx="1274450" cy="16011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" name="Text Box 55">
            <a:extLst>
              <a:ext uri="{FF2B5EF4-FFF2-40B4-BE49-F238E27FC236}">
                <a16:creationId xmlns:a16="http://schemas.microsoft.com/office/drawing/2014/main" id="{AB1C1310-C1CD-4301-B3AE-03EF99F3D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743" y="3429000"/>
            <a:ext cx="1693242" cy="4599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25200" tIns="14400" rIns="25200" bIns="14400" anchorCtr="1">
            <a:spAutoFit/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/>
              <a:t>М.П. Королев</a:t>
            </a:r>
            <a:endParaRPr lang="en-US" sz="1400" b="1" dirty="0"/>
          </a:p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dirty="0"/>
              <a:t>каф. СП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5320387" y="4231949"/>
            <a:ext cx="1666457" cy="2313669"/>
            <a:chOff x="6697595" y="1224468"/>
            <a:chExt cx="1463192" cy="2005993"/>
          </a:xfrm>
        </p:grpSpPr>
        <p:sp>
          <p:nvSpPr>
            <p:cNvPr id="4" name="Text Box 55">
              <a:extLst>
                <a:ext uri="{FF2B5EF4-FFF2-40B4-BE49-F238E27FC236}">
                  <a16:creationId xmlns:a16="http://schemas.microsoft.com/office/drawing/2014/main" id="{A976ADC6-8A49-494B-A56A-A3A5844C2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810" y="2831660"/>
              <a:ext cx="1454977" cy="3988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25200" tIns="14400" rIns="25200" bIns="14400" anchorCtr="1">
              <a:spAutoFit/>
            </a:bodyPr>
            <a:lstStyle/>
            <a:p>
              <a:pPr marL="457200" indent="-45720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400" b="1" dirty="0"/>
                <a:t>С.Б. </a:t>
              </a:r>
              <a:r>
                <a:rPr lang="ru-RU" sz="1400" b="1" dirty="0" err="1"/>
                <a:t>Хантимирова</a:t>
              </a:r>
              <a:r>
                <a:rPr lang="ru-RU" sz="1400" b="1" dirty="0"/>
                <a:t> </a:t>
              </a:r>
              <a:endParaRPr lang="en-US" sz="1400" b="1" dirty="0"/>
            </a:p>
            <a:p>
              <a:pPr marL="457200" indent="-45720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400" dirty="0"/>
                <a:t>каф. ПЭБЖ</a:t>
              </a:r>
            </a:p>
          </p:txBody>
        </p:sp>
        <p:pic>
          <p:nvPicPr>
            <p:cNvPr id="26" name="Рисунок 25" descr="Изображение выглядит как человек, одежда, держит, носит&#10;&#10;Автоматически созданное описание">
              <a:extLst>
                <a:ext uri="{FF2B5EF4-FFF2-40B4-BE49-F238E27FC236}">
                  <a16:creationId xmlns:a16="http://schemas.microsoft.com/office/drawing/2014/main" id="{6FA248AA-7DF7-4081-A9AE-6581443B5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15"/>
            <a:stretch/>
          </p:blipFill>
          <p:spPr>
            <a:xfrm>
              <a:off x="6697595" y="1224468"/>
              <a:ext cx="1389105" cy="16011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33" name="Рисунок 32" descr="Изображение выглядит как человек, мужчина, внутренний, передний&#10;&#10;Автоматически созданное описание">
            <a:extLst>
              <a:ext uri="{FF2B5EF4-FFF2-40B4-BE49-F238E27FC236}">
                <a16:creationId xmlns:a16="http://schemas.microsoft.com/office/drawing/2014/main" id="{C59EB126-5E67-4E28-A98D-9D4655458E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898" y="1204438"/>
            <a:ext cx="1781932" cy="21483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93CE049F-801A-4FFB-8B3B-E46EDA7A4F0D}"/>
              </a:ext>
            </a:extLst>
          </p:cNvPr>
          <p:cNvGrpSpPr/>
          <p:nvPr/>
        </p:nvGrpSpPr>
        <p:grpSpPr>
          <a:xfrm>
            <a:off x="2277977" y="4285142"/>
            <a:ext cx="2393413" cy="2240719"/>
            <a:chOff x="1010532" y="4007910"/>
            <a:chExt cx="1772378" cy="1872990"/>
          </a:xfrm>
        </p:grpSpPr>
        <p:sp>
          <p:nvSpPr>
            <p:cNvPr id="34" name="Text Box 55">
              <a:extLst>
                <a:ext uri="{FF2B5EF4-FFF2-40B4-BE49-F238E27FC236}">
                  <a16:creationId xmlns:a16="http://schemas.microsoft.com/office/drawing/2014/main" id="{FFB63AE6-84AC-4303-9269-4D1FD70DF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0532" y="5496418"/>
              <a:ext cx="1772378" cy="38448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25200" tIns="14400" rIns="25200" bIns="14400" anchorCtr="1">
              <a:spAutoFit/>
            </a:bodyPr>
            <a:lstStyle/>
            <a:p>
              <a:pPr marL="457200" indent="-45720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400" b="1" dirty="0"/>
                <a:t>М.Д. Романенко</a:t>
              </a:r>
            </a:p>
            <a:p>
              <a:pPr marL="457200" indent="-45720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400" dirty="0"/>
                <a:t>каф. СМ</a:t>
              </a:r>
            </a:p>
          </p:txBody>
        </p:sp>
        <p:pic>
          <p:nvPicPr>
            <p:cNvPr id="35" name="Рисунок 34" descr="Изображение выглядит как человек, мужчина, внутренний, носит&#10;&#10;Автоматически созданное описание">
              <a:extLst>
                <a:ext uri="{FF2B5EF4-FFF2-40B4-BE49-F238E27FC236}">
                  <a16:creationId xmlns:a16="http://schemas.microsoft.com/office/drawing/2014/main" id="{D454F5F9-38C9-41CB-907A-76907DD21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6339" y="4007910"/>
              <a:ext cx="1253217" cy="14885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59B2A2B-E1BF-457B-AC26-C1DCE0853A84}"/>
              </a:ext>
            </a:extLst>
          </p:cNvPr>
          <p:cNvGrpSpPr/>
          <p:nvPr/>
        </p:nvGrpSpPr>
        <p:grpSpPr>
          <a:xfrm>
            <a:off x="3884507" y="1370757"/>
            <a:ext cx="1775035" cy="2549869"/>
            <a:chOff x="3883411" y="1374642"/>
            <a:chExt cx="1521651" cy="2181896"/>
          </a:xfrm>
        </p:grpSpPr>
        <p:pic>
          <p:nvPicPr>
            <p:cNvPr id="17" name="Рисунок 16" descr="Изображение выглядит как человек, внутренний, одежда, женщина&#10;&#10;Автоматически созданное описание">
              <a:extLst>
                <a:ext uri="{FF2B5EF4-FFF2-40B4-BE49-F238E27FC236}">
                  <a16:creationId xmlns:a16="http://schemas.microsoft.com/office/drawing/2014/main" id="{6D0D91E7-3DEB-4A00-95AB-F5326B03F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3411" y="1374642"/>
              <a:ext cx="1451534" cy="17102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 Box 55">
              <a:extLst>
                <a:ext uri="{FF2B5EF4-FFF2-40B4-BE49-F238E27FC236}">
                  <a16:creationId xmlns:a16="http://schemas.microsoft.com/office/drawing/2014/main" id="{1EBCF55F-10BD-4B89-A66C-4ABF51B2B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1835" y="3110276"/>
              <a:ext cx="1513227" cy="44626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25200" tIns="14400" rIns="25200" bIns="14400" anchorCtr="1">
              <a:spAutoFit/>
            </a:bodyPr>
            <a:lstStyle/>
            <a:p>
              <a:pPr marL="457200" lvl="0" indent="-45720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600" b="1" dirty="0">
                  <a:latin typeface="+mj-lt"/>
                </a:rPr>
                <a:t>Н. В. Григорьева </a:t>
              </a:r>
              <a:endParaRPr lang="en-US" sz="1600" b="1" dirty="0">
                <a:latin typeface="+mj-lt"/>
              </a:endParaRPr>
            </a:p>
            <a:p>
              <a:pPr marL="457200" lvl="0" indent="-45720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600" b="1" dirty="0">
                  <a:latin typeface="+mj-lt"/>
                </a:rPr>
                <a:t>каф</a:t>
              </a:r>
              <a:r>
                <a:rPr kumimoji="0" lang="ru-RU" sz="1600" b="1" i="0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rPr>
                <a:t>. </a:t>
              </a:r>
              <a:r>
                <a:rPr lang="ru-RU" sz="1600" b="1" dirty="0">
                  <a:latin typeface="+mj-lt"/>
                </a:rPr>
                <a:t>ЛП</a:t>
              </a:r>
              <a:endParaRPr kumimoji="0" lang="ru-RU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16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794">
        <p:fade/>
      </p:transition>
    </mc:Choice>
    <mc:Fallback xmlns="">
      <p:transition spd="med" advTm="12794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19"/>
        <p14:stopEvt time="11793" objId="19"/>
      </p14:showEvt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692E040-0576-4691-9435-C008449D9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19650"/>
            <a:ext cx="18415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Times New Roman" pitchFamily="18" charset="0"/>
              </a:rPr>
            </a:br>
            <a:br>
              <a:rPr kumimoji="0" lang="ru-RU" alt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Times New Roman" pitchFamily="18" charset="0"/>
              </a:rPr>
            </a:br>
            <a:endParaRPr kumimoji="0" lang="ru-RU" alt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A78A72A-9879-47BB-9CC8-624480AE8ED9}"/>
              </a:ext>
            </a:extLst>
          </p:cNvPr>
          <p:cNvSpPr txBox="1">
            <a:spLocks noChangeArrowheads="1"/>
          </p:cNvSpPr>
          <p:nvPr/>
        </p:nvSpPr>
        <p:spPr>
          <a:xfrm>
            <a:off x="1223628" y="-38058"/>
            <a:ext cx="77408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fontAlgn="auto">
              <a:spcAft>
                <a:spcPts val="0"/>
              </a:spcAft>
              <a:defRPr/>
            </a:pPr>
            <a:r>
              <a:rPr lang="ru-RU" altLang="ru-RU" sz="2800" b="1" kern="0" dirty="0">
                <a:solidFill>
                  <a:schemeClr val="tx2"/>
                </a:solidFill>
                <a:cs typeface="Calibri"/>
              </a:rPr>
              <a:t>Премия Волгоградской области в сфере науки и техники 20</a:t>
            </a:r>
            <a:r>
              <a:rPr lang="en-US" altLang="ru-RU" sz="2800" b="1" kern="0" dirty="0">
                <a:solidFill>
                  <a:schemeClr val="tx2"/>
                </a:solidFill>
                <a:cs typeface="Calibri"/>
              </a:rPr>
              <a:t>20</a:t>
            </a:r>
            <a:r>
              <a:rPr lang="ru-RU" altLang="ru-RU" sz="2800" b="1" kern="0" dirty="0">
                <a:solidFill>
                  <a:schemeClr val="tx2"/>
                </a:solidFill>
                <a:cs typeface="Calibri"/>
              </a:rPr>
              <a:t> г.</a:t>
            </a: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4315080" y="3192836"/>
            <a:ext cx="1824137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ru-RU"/>
            </a:defPPr>
            <a:lvl1pPr marR="6350" defTabSz="0" fontAlgn="base">
              <a:spcAft>
                <a:spcPct val="0"/>
              </a:spcAft>
              <a:defRPr sz="2800" b="1" kern="800" spc="-100">
                <a:solidFill>
                  <a:srgbClr val="002060"/>
                </a:solidFill>
                <a:ea typeface="Calibri" pitchFamily="34" charset="0"/>
                <a:cs typeface="Arial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Академик РАН</a:t>
            </a:r>
          </a:p>
          <a:p>
            <a:pPr algn="ctr">
              <a:spcBef>
                <a:spcPts val="0"/>
              </a:spcBef>
              <a:defRPr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В. И. Лысак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397" y="1026712"/>
            <a:ext cx="3140563" cy="44247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052" y="4917267"/>
            <a:ext cx="1654888" cy="1870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welding.vstu.ru/datas/users/3-art3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383" y="3941301"/>
            <a:ext cx="1560741" cy="15607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elding.vstu.ru/datas/users/1-dubcow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4286" y="3911619"/>
            <a:ext cx="1467802" cy="15722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elding.vstu.ru/datas/users/1-img_2774cv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8251" y="3921335"/>
            <a:ext cx="1580707" cy="15807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vstu.ru/upload/iblock/fcd/fcd4feb369196a961f9d84845bd7a4d0.jp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5080" y="1167679"/>
            <a:ext cx="1906644" cy="19342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2"/>
          <p:cNvSpPr txBox="1">
            <a:spLocks/>
          </p:cNvSpPr>
          <p:nvPr/>
        </p:nvSpPr>
        <p:spPr>
          <a:xfrm>
            <a:off x="4037387" y="5549136"/>
            <a:ext cx="1824137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ru-RU"/>
            </a:defPPr>
            <a:lvl1pPr marR="6350" defTabSz="0" fontAlgn="base">
              <a:spcAft>
                <a:spcPct val="0"/>
              </a:spcAft>
              <a:defRPr sz="2800" b="1" kern="800" spc="-100">
                <a:solidFill>
                  <a:srgbClr val="002060"/>
                </a:solidFill>
                <a:ea typeface="Calibri" pitchFamily="34" charset="0"/>
                <a:cs typeface="Arial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Доцент</a:t>
            </a:r>
          </a:p>
          <a:p>
            <a:pPr algn="ctr">
              <a:spcBef>
                <a:spcPts val="0"/>
              </a:spcBef>
              <a:defRPr/>
            </a:pP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А. А. Артемьев</a:t>
            </a:r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5688124" y="5556362"/>
            <a:ext cx="1824137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ru-RU"/>
            </a:defPPr>
            <a:lvl1pPr marR="6350" defTabSz="0" fontAlgn="base">
              <a:spcAft>
                <a:spcPct val="0"/>
              </a:spcAft>
              <a:defRPr sz="2800" b="1" kern="800" spc="-100">
                <a:solidFill>
                  <a:srgbClr val="002060"/>
                </a:solidFill>
                <a:ea typeface="Calibri" pitchFamily="34" charset="0"/>
                <a:cs typeface="Arial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Доцент</a:t>
            </a:r>
          </a:p>
          <a:p>
            <a:pPr algn="ctr">
              <a:spcBef>
                <a:spcPts val="0"/>
              </a:spcBef>
              <a:defRPr/>
            </a:pP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Ю. Н. Дубцов</a:t>
            </a: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7319493" y="5549137"/>
            <a:ext cx="1824137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ru-RU"/>
            </a:defPPr>
            <a:lvl1pPr marR="6350" defTabSz="0" fontAlgn="base">
              <a:spcAft>
                <a:spcPct val="0"/>
              </a:spcAft>
              <a:defRPr sz="2800" b="1" kern="800" spc="-100">
                <a:solidFill>
                  <a:srgbClr val="002060"/>
                </a:solidFill>
                <a:ea typeface="Calibri" pitchFamily="34" charset="0"/>
                <a:cs typeface="Arial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Ассистент</a:t>
            </a:r>
          </a:p>
          <a:p>
            <a:pPr algn="ctr">
              <a:spcBef>
                <a:spcPts val="0"/>
              </a:spcBef>
              <a:defRPr/>
            </a:pP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С. К. </a:t>
            </a:r>
            <a:r>
              <a:rPr lang="ru-RU" sz="1800" spc="0" dirty="0" err="1">
                <a:solidFill>
                  <a:schemeClr val="tx1"/>
                </a:solidFill>
                <a:latin typeface="Calibri" panose="020F0502020204030204" pitchFamily="34" charset="0"/>
              </a:rPr>
              <a:t>Елсуков</a:t>
            </a:r>
            <a:endParaRPr lang="ru-RU" sz="1800" spc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6D257350-651E-4BC7-AC29-F5FA5503F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950" y="3101956"/>
            <a:ext cx="25721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ru-RU" altLang="ru-RU" sz="1800" b="1" dirty="0">
                <a:latin typeface="+mj-lt"/>
                <a:cs typeface="Arial" charset="0"/>
              </a:rPr>
              <a:t>Доцент</a:t>
            </a: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ru-RU" altLang="ru-RU" sz="1800" b="1" dirty="0">
                <a:latin typeface="+mj-lt"/>
                <a:cs typeface="Arial" charset="0"/>
              </a:rPr>
              <a:t>И. В. Зорин</a:t>
            </a:r>
            <a:endParaRPr lang="ru-RU" altLang="ru-RU" sz="1800" dirty="0">
              <a:latin typeface="+mj-lt"/>
              <a:cs typeface="Arial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201" y="1143178"/>
            <a:ext cx="1737616" cy="1971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63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36">
        <p:fade/>
      </p:transition>
    </mc:Choice>
    <mc:Fallback xmlns="">
      <p:transition spd="med" advTm="10536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3"/>
        <p14:stopEvt time="10157" objId="3"/>
      </p14:showEvt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692E040-0576-4691-9435-C008449D9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19650"/>
            <a:ext cx="18415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Times New Roman" pitchFamily="18" charset="0"/>
              </a:rPr>
            </a:br>
            <a:br>
              <a:rPr kumimoji="0" lang="ru-RU" alt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Times New Roman" pitchFamily="18" charset="0"/>
              </a:rPr>
            </a:br>
            <a:endParaRPr kumimoji="0" lang="ru-RU" alt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A78A72A-9879-47BB-9CC8-624480AE8ED9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-38058"/>
            <a:ext cx="84969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ru-RU" altLang="ru-RU" sz="2800" b="1" kern="0" dirty="0">
                <a:cs typeface="Calibri"/>
              </a:rPr>
              <a:t>Премия Волгоградской области в сфере науки и техники 201</a:t>
            </a:r>
            <a:r>
              <a:rPr lang="en-US" altLang="ru-RU" sz="2800" b="1" kern="0" dirty="0">
                <a:cs typeface="Calibri"/>
              </a:rPr>
              <a:t>9</a:t>
            </a:r>
            <a:r>
              <a:rPr lang="ru-RU" altLang="ru-RU" sz="2800" b="1" kern="0" dirty="0">
                <a:cs typeface="Calibri"/>
              </a:rPr>
              <a:t> г.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20" y="791976"/>
            <a:ext cx="2410203" cy="26370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bject 2"/>
          <p:cNvSpPr txBox="1">
            <a:spLocks/>
          </p:cNvSpPr>
          <p:nvPr/>
        </p:nvSpPr>
        <p:spPr>
          <a:xfrm>
            <a:off x="59044" y="3551761"/>
            <a:ext cx="2556286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ru-RU"/>
            </a:defPPr>
            <a:lvl1pPr marR="6350" defTabSz="0" fontAlgn="base">
              <a:spcAft>
                <a:spcPct val="0"/>
              </a:spcAft>
              <a:defRPr sz="2800" b="1" kern="800" spc="-100">
                <a:solidFill>
                  <a:srgbClr val="002060"/>
                </a:solidFill>
                <a:ea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Профессор Н.</a:t>
            </a:r>
            <a:r>
              <a:rPr lang="en-US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А.</a:t>
            </a:r>
            <a:r>
              <a:rPr lang="en-US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Кидалов</a:t>
            </a: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479" y="1119990"/>
            <a:ext cx="3950723" cy="501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Рисунок 18" descr="C:\Users\Пользователь\Downloads\Заготовка фланца 2 (1).jpg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4198081"/>
            <a:ext cx="3816423" cy="2468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3616" y="908720"/>
            <a:ext cx="2699577" cy="25821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bject 2"/>
          <p:cNvSpPr txBox="1">
            <a:spLocks/>
          </p:cNvSpPr>
          <p:nvPr/>
        </p:nvSpPr>
        <p:spPr>
          <a:xfrm>
            <a:off x="2733284" y="3551761"/>
            <a:ext cx="216024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ru-RU"/>
            </a:defPPr>
            <a:lvl1pPr marR="6350" defTabSz="0" fontAlgn="base">
              <a:spcAft>
                <a:spcPct val="0"/>
              </a:spcAft>
              <a:defRPr sz="2800" b="1" kern="800" spc="-100">
                <a:solidFill>
                  <a:srgbClr val="002060"/>
                </a:solidFill>
                <a:ea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Доцент Ю.</a:t>
            </a:r>
            <a:r>
              <a:rPr lang="en-US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В.</a:t>
            </a:r>
            <a:r>
              <a:rPr lang="en-US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ru-RU" sz="1800" spc="0" dirty="0">
                <a:solidFill>
                  <a:schemeClr val="tx1"/>
                </a:solidFill>
                <a:latin typeface="Calibri" panose="020F0502020204030204" pitchFamily="34" charset="0"/>
              </a:rPr>
              <a:t>Гребнев</a:t>
            </a:r>
          </a:p>
        </p:txBody>
      </p:sp>
    </p:spTree>
    <p:extLst>
      <p:ext uri="{BB962C8B-B14F-4D97-AF65-F5344CB8AC3E}">
        <p14:creationId xmlns:p14="http://schemas.microsoft.com/office/powerpoint/2010/main" val="215782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2"/>
        <p14:stopEvt time="15905" objId="2"/>
      </p14:showEvt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7">
            <a:extLst>
              <a:ext uri="{FF2B5EF4-FFF2-40B4-BE49-F238E27FC236}">
                <a16:creationId xmlns:a16="http://schemas.microsoft.com/office/drawing/2014/main" id="{4D96AB47-7536-4767-A568-38F1C0991B8D}"/>
              </a:ext>
            </a:extLst>
          </p:cNvPr>
          <p:cNvGrpSpPr>
            <a:grpSpLocks/>
          </p:cNvGrpSpPr>
          <p:nvPr/>
        </p:nvGrpSpPr>
        <p:grpSpPr bwMode="auto">
          <a:xfrm>
            <a:off x="557935" y="414346"/>
            <a:ext cx="8586065" cy="6371645"/>
            <a:chOff x="412733" y="4089550"/>
            <a:chExt cx="4215215" cy="2766779"/>
          </a:xfrm>
        </p:grpSpPr>
        <p:pic>
          <p:nvPicPr>
            <p:cNvPr id="27651" name="Рисунок 10" descr="Горелка.jpg">
              <a:extLst>
                <a:ext uri="{FF2B5EF4-FFF2-40B4-BE49-F238E27FC236}">
                  <a16:creationId xmlns:a16="http://schemas.microsoft.com/office/drawing/2014/main" id="{147B041B-B8C4-40A8-B4F5-6088C9B3C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84" y="4089550"/>
              <a:ext cx="3625734" cy="197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D14C2A0-7C65-4737-9F15-32F6F6AE8DCC}"/>
                </a:ext>
              </a:extLst>
            </p:cNvPr>
            <p:cNvSpPr/>
            <p:nvPr/>
          </p:nvSpPr>
          <p:spPr>
            <a:xfrm>
              <a:off x="412733" y="6067813"/>
              <a:ext cx="4215215" cy="7885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2800" b="1" kern="0" dirty="0">
                  <a:latin typeface="+mj-lt"/>
                  <a:ea typeface="+mj-ea"/>
                  <a:cs typeface="Calibri"/>
                </a:rPr>
                <a:t>Разработаны газо-мазутные горелки, позволяющие экономить до 20% топлива, ПОЛУЧЕНА ПРЕМИЯ Волгоградской области в сфере науки и техники 2016 г.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1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ChangeArrowheads="1"/>
          </p:cNvSpPr>
          <p:nvPr/>
        </p:nvSpPr>
        <p:spPr bwMode="auto">
          <a:xfrm>
            <a:off x="1151620" y="260648"/>
            <a:ext cx="84746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Внедренные в 2020 г. научные разработки</a:t>
            </a:r>
          </a:p>
        </p:txBody>
      </p:sp>
      <p:sp>
        <p:nvSpPr>
          <p:cNvPr id="11" name="Прямоугольник 1"/>
          <p:cNvSpPr>
            <a:spLocks noChangeArrowheads="1"/>
          </p:cNvSpPr>
          <p:nvPr/>
        </p:nvSpPr>
        <p:spPr bwMode="auto">
          <a:xfrm>
            <a:off x="3212804" y="3770523"/>
            <a:ext cx="5580619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altLang="ru-RU" sz="1600" b="1" dirty="0">
                <a:latin typeface="+mj-lt"/>
                <a:cs typeface="Arial" charset="0"/>
              </a:rPr>
              <a:t>Кафедрой СП: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altLang="ru-RU" sz="1600" dirty="0">
                <a:latin typeface="+mj-lt"/>
                <a:cs typeface="Arial" charset="0"/>
              </a:rPr>
              <a:t>для </a:t>
            </a:r>
            <a:r>
              <a:rPr lang="ru" altLang="ru-RU" sz="1600" dirty="0">
                <a:latin typeface="+mj-lt"/>
                <a:cs typeface="Arial" charset="0"/>
              </a:rPr>
              <a:t>О</a:t>
            </a:r>
            <a:r>
              <a:rPr lang="ru-RU" altLang="ru-RU" sz="1600" dirty="0">
                <a:latin typeface="+mj-lt"/>
                <a:cs typeface="Arial" charset="0"/>
              </a:rPr>
              <a:t>А</a:t>
            </a:r>
            <a:r>
              <a:rPr lang="ru" sz="1600" dirty="0">
                <a:latin typeface="+mj-lt"/>
                <a:cs typeface="Arial" charset="0"/>
              </a:rPr>
              <a:t>О «</a:t>
            </a:r>
            <a:r>
              <a:rPr lang="ru-RU" sz="1600" dirty="0">
                <a:latin typeface="+mj-lt"/>
                <a:cs typeface="Arial" charset="0"/>
              </a:rPr>
              <a:t>Волгограднефтемаш</a:t>
            </a:r>
            <a:r>
              <a:rPr lang="ru" sz="1600" dirty="0">
                <a:latin typeface="+mj-lt"/>
                <a:cs typeface="Arial" charset="0"/>
              </a:rPr>
              <a:t>» </a:t>
            </a:r>
            <a:r>
              <a:rPr lang="ru-RU" sz="1600" dirty="0">
                <a:latin typeface="+mj-lt"/>
                <a:cs typeface="Arial" charset="0"/>
              </a:rPr>
              <a:t>изготовлены опытные партии заготовок трубных досок с коррозионностойким защитным слоем (теплообменное оборудование)</a:t>
            </a:r>
            <a:r>
              <a:rPr lang="ru" sz="1600" dirty="0">
                <a:latin typeface="+mj-lt"/>
                <a:cs typeface="Arial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+mj-lt"/>
                <a:cs typeface="Arial" charset="0"/>
              </a:rPr>
              <a:t>для ОАО «АБС </a:t>
            </a:r>
            <a:r>
              <a:rPr lang="ru-RU" sz="1600" dirty="0" err="1">
                <a:latin typeface="+mj-lt"/>
                <a:cs typeface="Arial" charset="0"/>
              </a:rPr>
              <a:t>ЗЭиМ</a:t>
            </a:r>
            <a:r>
              <a:rPr lang="ru-RU" sz="1600" dirty="0">
                <a:latin typeface="+mj-lt"/>
                <a:cs typeface="Arial" charset="0"/>
              </a:rPr>
              <a:t> Автоматизация» изготовлена опытная партия медно-алюминиевых заготовок электротехнического назначения (соединение </a:t>
            </a:r>
            <a:r>
              <a:rPr lang="ru-RU" sz="1600" dirty="0" err="1">
                <a:latin typeface="+mj-lt"/>
                <a:cs typeface="Arial" charset="0"/>
              </a:rPr>
              <a:t>токоподводов</a:t>
            </a:r>
            <a:r>
              <a:rPr lang="ru-RU" sz="1600" dirty="0">
                <a:latin typeface="+mj-lt"/>
                <a:cs typeface="Arial" charset="0"/>
              </a:rPr>
              <a:t>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612533-8CB3-4879-B3B5-383A1C8FCE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54" y="3724880"/>
            <a:ext cx="2918338" cy="2399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257C72-F789-4011-BF35-FFBBDD7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839" y="908720"/>
            <a:ext cx="2929061" cy="23996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BBA0E6-A00C-45B6-A65F-59CCEF90D6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843" y="908720"/>
            <a:ext cx="2766013" cy="2399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18CA5C-9977-43A4-84D7-CC708352C1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4832" y="610050"/>
            <a:ext cx="2399612" cy="2996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637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23">
        <p:fade/>
      </p:transition>
    </mc:Choice>
    <mc:Fallback xmlns="">
      <p:transition spd="med" advTm="22123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4"/>
        <p14:stopEvt time="22041" objId="4"/>
      </p14:showEvt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ChangeArrowheads="1"/>
          </p:cNvSpPr>
          <p:nvPr/>
        </p:nvSpPr>
        <p:spPr bwMode="auto">
          <a:xfrm>
            <a:off x="1082047" y="323949"/>
            <a:ext cx="84746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Внедренные в 2020 г. научные разработки</a:t>
            </a:r>
          </a:p>
        </p:txBody>
      </p:sp>
      <p:sp>
        <p:nvSpPr>
          <p:cNvPr id="11" name="Прямоугольник 1"/>
          <p:cNvSpPr>
            <a:spLocks noChangeArrowheads="1"/>
          </p:cNvSpPr>
          <p:nvPr/>
        </p:nvSpPr>
        <p:spPr bwMode="auto">
          <a:xfrm>
            <a:off x="395536" y="5238488"/>
            <a:ext cx="855494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altLang="ru-RU" sz="1600" b="1" dirty="0">
                <a:latin typeface="+mj-lt"/>
                <a:cs typeface="Arial" charset="0"/>
              </a:rPr>
              <a:t>Кафедрой ЛП: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altLang="ru-RU" sz="1600" dirty="0">
                <a:latin typeface="+mj-lt"/>
                <a:cs typeface="Arial" charset="0"/>
              </a:rPr>
              <a:t>для </a:t>
            </a:r>
            <a:r>
              <a:rPr lang="ru" altLang="ru-RU" sz="1600" dirty="0">
                <a:latin typeface="+mj-lt"/>
                <a:cs typeface="Arial" charset="0"/>
              </a:rPr>
              <a:t>АО</a:t>
            </a:r>
            <a:r>
              <a:rPr lang="ru" sz="1600" dirty="0">
                <a:latin typeface="+mj-lt"/>
                <a:cs typeface="Arial" charset="0"/>
              </a:rPr>
              <a:t> «Волжский трубный завод» разработаны </a:t>
            </a:r>
            <a:r>
              <a:rPr lang="ru-RU" sz="1600" dirty="0">
                <a:latin typeface="+mj-lt"/>
                <a:cs typeface="Arial" charset="0"/>
              </a:rPr>
              <a:t>технологии изготовления отливок оправок прошивных по </a:t>
            </a:r>
            <a:r>
              <a:rPr lang="ru-RU" sz="1600" dirty="0" err="1">
                <a:latin typeface="+mj-lt"/>
                <a:cs typeface="Arial" charset="0"/>
              </a:rPr>
              <a:t>Фоскон</a:t>
            </a:r>
            <a:r>
              <a:rPr lang="ru-RU" sz="1600" dirty="0">
                <a:latin typeface="+mj-lt"/>
                <a:cs typeface="Arial" charset="0"/>
              </a:rPr>
              <a:t>-процессу, что позволило исключить дефектность поверхностного слоя отливок и в последующем использовать отливки с минимальным припуском механической обработкой</a:t>
            </a:r>
            <a:endParaRPr lang="ru" sz="1600" dirty="0">
              <a:latin typeface="+mj-lt"/>
              <a:cs typeface="Arial" charset="0"/>
            </a:endParaRPr>
          </a:p>
        </p:txBody>
      </p:sp>
      <p:pic>
        <p:nvPicPr>
          <p:cNvPr id="7" name="Рисунок 6" descr="C:\Users\Пользователь\Desktop\фото отчёт по трубному 3\Боковая поверхность сектора5 х50.jpg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71501" y="1808821"/>
            <a:ext cx="2808310" cy="21602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3788" y="1484786"/>
            <a:ext cx="1876206" cy="2916321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12" y="1484786"/>
            <a:ext cx="3960440" cy="2808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286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310">
        <p:fade/>
      </p:transition>
    </mc:Choice>
    <mc:Fallback xmlns="">
      <p:transition spd="med" advTm="14310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2"/>
        <p14:stopEvt time="13905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03071" y="3868035"/>
            <a:ext cx="4229099" cy="562707"/>
          </a:xfrm>
        </p:spPr>
        <p:txBody>
          <a:bodyPr>
            <a:normAutofit fontScale="92500" lnSpcReduction="10000"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Выпускники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61035" y="111728"/>
            <a:ext cx="63693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РМ </a:t>
            </a:r>
            <a:r>
              <a:rPr lang="ru-RU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Рейл</a:t>
            </a:r>
            <a:r>
              <a:rPr lang="ru-RU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ВКМ-Сталь </a:t>
            </a:r>
            <a:endParaRPr lang="ru-RU" sz="2400" b="1" spc="3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3607" y="1522895"/>
            <a:ext cx="4299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ООО «ВКМ-Сталь» </a:t>
            </a:r>
          </a:p>
          <a:p>
            <a:pPr algn="ctr"/>
            <a:r>
              <a:rPr lang="ru-RU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(Республика Мордовия) </a:t>
            </a:r>
            <a:r>
              <a:rPr lang="ru-RU" sz="2000" b="1" dirty="0"/>
              <a:t>специализируется на производстве мелкого, среднего и с 2013 года ‒ крупного вагонного литья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4043" y="4274986"/>
            <a:ext cx="42994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Чалов </a:t>
            </a:r>
          </a:p>
          <a:p>
            <a:pPr algn="ctr"/>
            <a:r>
              <a:rPr lang="ru-RU" sz="2800" b="1" dirty="0"/>
              <a:t>Николай Анатольевич</a:t>
            </a:r>
          </a:p>
          <a:p>
            <a:pPr algn="ctr"/>
            <a:endParaRPr lang="ru-RU" sz="800" b="1" dirty="0"/>
          </a:p>
          <a:p>
            <a:pPr algn="ctr"/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Генеральный директор </a:t>
            </a:r>
          </a:p>
          <a:p>
            <a:pPr algn="ctr"/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ООО «ВКМ Сталь» </a:t>
            </a:r>
          </a:p>
          <a:p>
            <a:pPr algn="ctr"/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холдинг «РМ </a:t>
            </a:r>
            <a:r>
              <a:rPr lang="ru-RU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Рейл</a:t>
            </a:r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81" y="3868035"/>
            <a:ext cx="4659690" cy="2621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6" y="1179656"/>
            <a:ext cx="3902550" cy="2595196"/>
          </a:xfrm>
          <a:prstGeom prst="rect">
            <a:avLst/>
          </a:prstGeom>
        </p:spPr>
      </p:pic>
      <p:pic>
        <p:nvPicPr>
          <p:cNvPr id="1026" name="Picture 2" descr="https://st35.stpulscen.ru/images/company_logos/000/077/426_hu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45" y="125927"/>
            <a:ext cx="9144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169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1"/>
          <p:cNvSpPr>
            <a:spLocks noChangeArrowheads="1"/>
          </p:cNvSpPr>
          <p:nvPr/>
        </p:nvSpPr>
        <p:spPr bwMode="auto">
          <a:xfrm>
            <a:off x="143508" y="5229200"/>
            <a:ext cx="889479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ru-RU" altLang="ru-RU" sz="1600" b="1" dirty="0">
                <a:latin typeface="+mj-lt"/>
                <a:cs typeface="Arial" charset="0"/>
              </a:rPr>
              <a:t>Кафедрой СП: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latin typeface="+mj-lt"/>
                <a:cs typeface="Arial" charset="0"/>
              </a:rPr>
              <a:t>по заказу ООО «</a:t>
            </a:r>
            <a:r>
              <a:rPr lang="ru-RU" altLang="ru-RU" sz="1600" b="1" dirty="0" err="1">
                <a:latin typeface="+mj-lt"/>
                <a:cs typeface="Arial" charset="0"/>
              </a:rPr>
              <a:t>Октябрьскхиммаш</a:t>
            </a:r>
            <a:r>
              <a:rPr lang="ru-RU" altLang="ru-RU" sz="1600" b="1" dirty="0">
                <a:latin typeface="+mj-lt"/>
                <a:cs typeface="Arial" charset="0"/>
              </a:rPr>
              <a:t>» (Республика Башкортостан) </a:t>
            </a:r>
            <a:r>
              <a:rPr lang="ru-RU" sz="1600" b="1" dirty="0">
                <a:latin typeface="+mj-lt"/>
                <a:cs typeface="Arial" charset="0"/>
              </a:rPr>
              <a:t>изготовлены опытные партии заготовок трубных досок с коррозионностойким защитным слоем;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ru-RU" sz="1600" b="1" dirty="0">
                <a:latin typeface="+mj-lt"/>
                <a:cs typeface="Arial" charset="0"/>
              </a:rPr>
              <a:t>для ООО «АДЕШ плюс» усовершенствованы технологии дуговой сварки и наплавки деталей и узлов нефтегазового оборудования </a:t>
            </a:r>
            <a:endParaRPr lang="ru-RU" altLang="ru-RU" sz="1600" b="1" dirty="0">
              <a:latin typeface="+mj-lt"/>
              <a:cs typeface="Arial" charset="0"/>
            </a:endParaRPr>
          </a:p>
        </p:txBody>
      </p:sp>
      <p:pic>
        <p:nvPicPr>
          <p:cNvPr id="10" name="Picture 3" descr="F:\YandexDisk\Documents\Общая\Работа с предприятиями\Нефтемаш\Этап 2 - Сварка\Сварка КО №1\DSC_3288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2135" y="998149"/>
            <a:ext cx="2817873" cy="187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1-ПК\Downloads\Attachments_serzh.elsukov@yandex.ru_2019-12-16_12-17-46\2018-03-16 14-43-52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19732" y="859657"/>
            <a:ext cx="1469198" cy="298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:\YandexDisk\Documents\Общая\Все ЗАЯВКИ\Заявка на обл. грант\Отчет итоговый 2017\наш биметалл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1378" y="3121839"/>
            <a:ext cx="2518125" cy="1862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2F2CE3-5C3A-4393-B98E-A0014AB3D3B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9" y="3838250"/>
            <a:ext cx="4382104" cy="1102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77BFA4F-000A-4383-A7D0-DF164AC9523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193" y="958526"/>
            <a:ext cx="2552102" cy="2787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object 2"/>
          <p:cNvSpPr txBox="1">
            <a:spLocks noChangeArrowheads="1"/>
          </p:cNvSpPr>
          <p:nvPr/>
        </p:nvSpPr>
        <p:spPr bwMode="auto">
          <a:xfrm>
            <a:off x="1151620" y="260648"/>
            <a:ext cx="84746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Внедренные в 2019 г. научные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9926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2"/>
        <p14:stopEvt time="20810" objId="2"/>
      </p14:showEvt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483642"/>
            <a:ext cx="9144000" cy="47497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Поступив на кафедру </a:t>
            </a:r>
          </a:p>
          <a:p>
            <a:pPr>
              <a:lnSpc>
                <a:spcPct val="100000"/>
              </a:lnSpc>
            </a:pPr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«Машины и технология </a:t>
            </a:r>
          </a:p>
          <a:p>
            <a:pPr>
              <a:lnSpc>
                <a:spcPct val="100000"/>
              </a:lnSpc>
            </a:pPr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литейного производства» — </a:t>
            </a:r>
          </a:p>
          <a:p>
            <a:pPr>
              <a:lnSpc>
                <a:spcPct val="100000"/>
              </a:lnSpc>
            </a:pPr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ты обеспечишь себе перспективное и счастливое  будущее!</a:t>
            </a:r>
          </a:p>
          <a:p>
            <a:pPr>
              <a:lnSpc>
                <a:spcPct val="150000"/>
              </a:lnSpc>
            </a:pPr>
            <a:endParaRPr lang="ru-RU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196" y="4762734"/>
            <a:ext cx="7763608" cy="156966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>
                    <a:lumMod val="85000"/>
                  </a:schemeClr>
                </a:solidFill>
              </a:rPr>
              <a:t>Волгоград, пр. им. Ленина, 28 </a:t>
            </a:r>
          </a:p>
          <a:p>
            <a:pPr algn="ctr"/>
            <a:r>
              <a:rPr lang="ru-RU" sz="2400" b="1" dirty="0">
                <a:solidFill>
                  <a:schemeClr val="tx1">
                    <a:lumMod val="85000"/>
                  </a:schemeClr>
                </a:solidFill>
              </a:rPr>
              <a:t>Главный учебный корпус </a:t>
            </a:r>
            <a:r>
              <a:rPr lang="ru-RU" sz="2400" dirty="0">
                <a:solidFill>
                  <a:schemeClr val="tx1">
                    <a:lumMod val="85000"/>
                  </a:schemeClr>
                </a:solidFill>
              </a:rPr>
              <a:t>ауд. № </a:t>
            </a:r>
            <a:r>
              <a:rPr lang="ru-RU" sz="2400" b="1" dirty="0">
                <a:solidFill>
                  <a:schemeClr val="tx1">
                    <a:lumMod val="85000"/>
                  </a:schemeClr>
                </a:solidFill>
              </a:rPr>
              <a:t>133      </a:t>
            </a:r>
          </a:p>
          <a:p>
            <a:pPr algn="ctr"/>
            <a:r>
              <a:rPr lang="ru-RU" sz="2400" dirty="0">
                <a:solidFill>
                  <a:schemeClr val="tx1">
                    <a:lumMod val="85000"/>
                  </a:schemeClr>
                </a:solidFill>
              </a:rPr>
              <a:t>телефон для справок</a:t>
            </a:r>
          </a:p>
          <a:p>
            <a:pPr algn="ctr"/>
            <a:r>
              <a:rPr lang="ru-RU" sz="24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ru-RU" sz="2400" b="1" dirty="0">
                <a:solidFill>
                  <a:schemeClr val="tx1">
                    <a:lumMod val="85000"/>
                  </a:schemeClr>
                </a:solidFill>
              </a:rPr>
              <a:t>8 (8442) 24-80-45</a:t>
            </a:r>
            <a:endParaRPr lang="ru-RU" b="1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911" y="264980"/>
            <a:ext cx="1298561" cy="1213209"/>
          </a:xfrm>
          <a:prstGeom prst="rect">
            <a:avLst/>
          </a:prstGeom>
        </p:spPr>
      </p:pic>
      <p:pic>
        <p:nvPicPr>
          <p:cNvPr id="15" name="Picture 2" descr="http://ftkm.ru/logo_text_v1.2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820"/>
          <a:stretch/>
        </p:blipFill>
        <p:spPr bwMode="auto">
          <a:xfrm>
            <a:off x="7598178" y="268671"/>
            <a:ext cx="1525466" cy="120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90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0562" y="3597148"/>
            <a:ext cx="4229099" cy="562707"/>
          </a:xfrm>
        </p:spPr>
        <p:txBody>
          <a:bodyPr>
            <a:normAutofit fontScale="92500" lnSpcReduction="10000"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Выпускники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64499" y="-29174"/>
            <a:ext cx="617932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ВОЛГОГРАДСКИЙ </a:t>
            </a:r>
          </a:p>
          <a:p>
            <a:pPr algn="ctr"/>
            <a:r>
              <a:rPr lang="ru-RU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ЛИТЕЙНО-МЕХАНИЧЕСКИЙ ЗАВОД</a:t>
            </a:r>
            <a:endParaRPr lang="ru-RU" sz="2800" b="1" spc="3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068382"/>
            <a:ext cx="4620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ОАО «ЭЛТЕЗА» </a:t>
            </a:r>
            <a:r>
              <a:rPr lang="ru-RU" dirty="0"/>
              <a:t>– это многопрофильная компания, имеющая все технические и технологические возможности для выпуска современного электротехнического оборудования для РЖД</a:t>
            </a:r>
          </a:p>
        </p:txBody>
      </p:sp>
      <p:pic>
        <p:nvPicPr>
          <p:cNvPr id="6" name="Picture 2" descr="http://www.elteza.ru/local/templates/elteza/images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2" y="110936"/>
            <a:ext cx="2239659" cy="7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00" y="991518"/>
            <a:ext cx="4472999" cy="259742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01346" y="3384283"/>
            <a:ext cx="4143654" cy="31739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00" y="3995678"/>
            <a:ext cx="49003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Терентьев В. Н. 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директор завода </a:t>
            </a:r>
            <a:endParaRPr lang="ru-RU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ru-RU" b="1" dirty="0"/>
              <a:t>Рассказов В. В. 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главный технолог </a:t>
            </a:r>
            <a:endParaRPr lang="ru-RU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ru-RU" dirty="0"/>
              <a:t>Сердюков С. А. 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начальник литейного участка</a:t>
            </a:r>
            <a:endParaRPr lang="ru-RU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ru-RU" dirty="0" err="1"/>
              <a:t>Вереютин</a:t>
            </a:r>
            <a:r>
              <a:rPr lang="ru-RU" dirty="0"/>
              <a:t> В. А. 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начальник механосборочного 		участка</a:t>
            </a:r>
            <a:endParaRPr lang="ru-RU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ru-RU" dirty="0"/>
              <a:t>Гулевская Г. А. 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начальник участка технического 		контроля</a:t>
            </a:r>
            <a:endParaRPr lang="ru-RU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ru-RU" dirty="0"/>
              <a:t>Попов Д. А. – 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конструктор отдела главного 			конструктора</a:t>
            </a:r>
            <a:endParaRPr lang="ru-RU" b="1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08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89297" y="5006627"/>
            <a:ext cx="2783779" cy="562707"/>
          </a:xfrm>
        </p:spPr>
        <p:txBody>
          <a:bodyPr>
            <a:normAutofit fontScale="92500" lnSpcReduction="10000"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Выпускники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62809" y="26269"/>
            <a:ext cx="8115300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r>
              <a:rPr lang="ru-RU" b="1" spc="11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АО «ВСЕРОССИЙСКИЙ НАУЧНО-ИССЛЕДОВАТЕЛЬСКИЙ </a:t>
            </a:r>
          </a:p>
          <a:p>
            <a:pPr algn="ctr"/>
            <a:r>
              <a:rPr lang="ru-RU" b="1" spc="11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И КОНСТРУКТОРСКО-ТЕХНОЛОГИЧЕСКИЙ ИНСТИТУТ </a:t>
            </a:r>
          </a:p>
          <a:p>
            <a:pPr algn="ctr"/>
            <a:r>
              <a:rPr lang="ru-RU" b="1" spc="11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ОБОРУДОВАНИЯ НЕФТЕПЕРЕРАБАТЫВАЮЩЕЙ </a:t>
            </a:r>
          </a:p>
          <a:p>
            <a:pPr algn="ctr"/>
            <a:r>
              <a:rPr lang="ru-RU" b="1" spc="11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И НЕФТЕХИМИЧЕСКОЙ ПРОМЫШЛЕННОСТИ»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44561" y="1393969"/>
            <a:ext cx="42994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 для решения проблем и задач, возникающих при эксплуатации, ревизии, ремонте и надзоре за техническим состоянием оборудования </a:t>
            </a:r>
          </a:p>
          <a:p>
            <a:pPr algn="ctr"/>
            <a:r>
              <a:rPr lang="ru-RU" dirty="0"/>
              <a:t>нефтеперерабатывающей и </a:t>
            </a:r>
          </a:p>
          <a:p>
            <a:pPr algn="ctr"/>
            <a:r>
              <a:rPr lang="ru-RU" dirty="0"/>
              <a:t>химической промышленности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72562" y="5525363"/>
            <a:ext cx="4299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Киселёв А.Н.</a:t>
            </a:r>
          </a:p>
          <a:p>
            <a:pPr algn="ctr"/>
            <a:endParaRPr lang="ru-RU" sz="800" b="1" dirty="0"/>
          </a:p>
          <a:p>
            <a:pPr algn="ctr"/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Технический директор</a:t>
            </a:r>
            <a:endParaRPr lang="ru-RU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http://www.vniktinho.ru/accel/content/pic/653_logo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/>
          <a:stretch/>
        </p:blipFill>
        <p:spPr bwMode="auto">
          <a:xfrm>
            <a:off x="-152851" y="152713"/>
            <a:ext cx="2534038" cy="6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niktinho.ru/accel/content/pic/595_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24" y="1251249"/>
            <a:ext cx="3008176" cy="226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vniktinho.ru/accel/content/pic/566_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8" y="3148295"/>
            <a:ext cx="2532184" cy="189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vniktinho.ru/accel/content/pic/608_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84" y="3463206"/>
            <a:ext cx="4299438" cy="328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63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09321" y="3361799"/>
            <a:ext cx="4229099" cy="562707"/>
          </a:xfrm>
        </p:spPr>
        <p:txBody>
          <a:bodyPr>
            <a:normAutofit fontScale="92500" lnSpcReduction="10000"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Выпускники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07187" y="-41551"/>
            <a:ext cx="76674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«Волгограднефтемаш</a:t>
            </a:r>
            <a:r>
              <a:rPr lang="ru-RU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9286" y="1216933"/>
            <a:ext cx="4175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Крупнейший российский производитель технологического оборудования для газовой, нефтяной и нефтехимической отраслей промышленности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88" y="3860411"/>
            <a:ext cx="56622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Алиев Д.О.</a:t>
            </a:r>
            <a:r>
              <a:rPr lang="ru-RU" sz="2000" dirty="0"/>
              <a:t>– </a:t>
            </a:r>
            <a:r>
              <a:rPr lang="ru-RU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технический директор</a:t>
            </a:r>
          </a:p>
          <a:p>
            <a:r>
              <a:rPr lang="ru-RU" sz="2000" b="1" dirty="0" err="1"/>
              <a:t>Кубанцева</a:t>
            </a:r>
            <a:r>
              <a:rPr lang="ru-RU" sz="2000" b="1" dirty="0"/>
              <a:t> Н.Н. </a:t>
            </a:r>
            <a:r>
              <a:rPr lang="ru-RU" sz="2000" dirty="0">
                <a:solidFill>
                  <a:schemeClr val="tx1">
                    <a:lumMod val="65000"/>
                  </a:schemeClr>
                </a:solidFill>
              </a:rPr>
              <a:t>– </a:t>
            </a:r>
            <a:r>
              <a:rPr lang="ru-RU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зам. гендиректора по кадрам и социальному развитию</a:t>
            </a:r>
          </a:p>
          <a:p>
            <a:r>
              <a:rPr lang="ru-RU" sz="2000" b="1" dirty="0"/>
              <a:t>Юрченко С.Ю.- </a:t>
            </a:r>
            <a:r>
              <a:rPr lang="ru-RU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главный металлург</a:t>
            </a:r>
            <a:endParaRPr lang="ru-RU" sz="2000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ru-RU" sz="2000" b="1" dirty="0"/>
              <a:t>Волкова Н.И. </a:t>
            </a:r>
            <a:r>
              <a:rPr lang="ru-RU" sz="2000" dirty="0"/>
              <a:t>– </a:t>
            </a:r>
            <a:r>
              <a:rPr lang="ru-RU" sz="2000" b="1" dirty="0"/>
              <a:t>инженер-технолог</a:t>
            </a:r>
          </a:p>
          <a:p>
            <a:r>
              <a:rPr lang="ru-RU" sz="2000" b="1" dirty="0" err="1"/>
              <a:t>Штепина</a:t>
            </a:r>
            <a:r>
              <a:rPr lang="ru-RU" sz="2000" b="1" dirty="0"/>
              <a:t> Е.В. </a:t>
            </a:r>
            <a:r>
              <a:rPr lang="ru-RU" sz="2000" dirty="0"/>
              <a:t>– </a:t>
            </a:r>
            <a:r>
              <a:rPr lang="ru-RU" sz="2000" b="1" dirty="0"/>
              <a:t>инженер-конструктор</a:t>
            </a:r>
          </a:p>
          <a:p>
            <a:r>
              <a:rPr lang="ru-RU" sz="2000" b="1" dirty="0"/>
              <a:t>Родин А.С. </a:t>
            </a:r>
            <a:r>
              <a:rPr lang="ru-RU" sz="2000" dirty="0"/>
              <a:t>- </a:t>
            </a:r>
            <a:r>
              <a:rPr lang="ru-RU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начальник планово-диспетчерского бюро литейного       производства</a:t>
            </a:r>
            <a:endParaRPr lang="ru-RU" sz="2000" b="1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53" y="3525398"/>
            <a:ext cx="3771900" cy="28298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" y="89169"/>
            <a:ext cx="874542" cy="9674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4" y="1092357"/>
            <a:ext cx="4021519" cy="233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8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07048" y="3307997"/>
            <a:ext cx="4229099" cy="562707"/>
          </a:xfrm>
        </p:spPr>
        <p:txBody>
          <a:bodyPr>
            <a:normAutofit fontScale="92500" lnSpcReduction="10000"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Выпускники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38868" y="2778"/>
            <a:ext cx="7290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ФНПЦ</a:t>
            </a:r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«Титан-Баррикады»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32451" y="960379"/>
            <a:ext cx="4211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Одно из крупнейших многопрофильных предприятий отечественного оборонного комплекса                                                                                                     России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51515" y="3670528"/>
            <a:ext cx="47462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err="1"/>
              <a:t>Намнясов</a:t>
            </a:r>
            <a:r>
              <a:rPr lang="ru-RU" sz="2000" b="1" dirty="0"/>
              <a:t> С.Ю. </a:t>
            </a:r>
            <a:r>
              <a:rPr lang="ru-RU" sz="2000" dirty="0"/>
              <a:t>- </a:t>
            </a:r>
            <a:r>
              <a:rPr lang="ru-RU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заместитель начальника цеха, награждён медалью ордена «За заслуги перед отечеством </a:t>
            </a:r>
          </a:p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II</a:t>
            </a:r>
            <a:r>
              <a:rPr lang="ru-RU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-й степени»</a:t>
            </a:r>
          </a:p>
          <a:p>
            <a:pPr algn="ctr"/>
            <a:r>
              <a:rPr lang="ru-RU" sz="2000" b="1" dirty="0"/>
              <a:t>Сергеев В.И. </a:t>
            </a:r>
            <a:r>
              <a:rPr lang="ru-RU" sz="2000" dirty="0"/>
              <a:t>– </a:t>
            </a:r>
            <a:r>
              <a:rPr lang="ru-RU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зав. отделом металлургического производства, лауреат государственной премии</a:t>
            </a:r>
            <a:endParaRPr lang="ru-RU" sz="2000" b="1" dirty="0">
              <a:solidFill>
                <a:schemeClr val="tx1">
                  <a:lumMod val="65000"/>
                </a:schemeClr>
              </a:solidFill>
            </a:endParaRPr>
          </a:p>
          <a:p>
            <a:pPr algn="ctr"/>
            <a:r>
              <a:rPr lang="ru-RU" sz="2000" b="1" dirty="0"/>
              <a:t>Титов С.Е.</a:t>
            </a:r>
            <a:r>
              <a:rPr lang="ru-RU" sz="2000" dirty="0"/>
              <a:t>- </a:t>
            </a:r>
            <a:r>
              <a:rPr lang="ru-RU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ведущий инженер отдела главного метролога</a:t>
            </a:r>
            <a:endParaRPr lang="ru-RU" sz="2000" b="1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" b="21872"/>
          <a:stretch/>
        </p:blipFill>
        <p:spPr>
          <a:xfrm>
            <a:off x="127452" y="0"/>
            <a:ext cx="1372268" cy="8753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10" y="3261902"/>
            <a:ext cx="4273018" cy="32380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9" y="914400"/>
            <a:ext cx="4380497" cy="243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7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8437" y="4120683"/>
            <a:ext cx="4229099" cy="562707"/>
          </a:xfrm>
        </p:spPr>
        <p:txBody>
          <a:bodyPr>
            <a:normAutofit fontScale="92500" lnSpcReduction="10000"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Выпускники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409127" y="159334"/>
            <a:ext cx="76445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ВМК "Красный Октябрь"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7507" y="1158170"/>
            <a:ext cx="42994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Один из крупнейших производителей качественного металла специальных марок стали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6" y="1082664"/>
            <a:ext cx="4434841" cy="29565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504" y="3429000"/>
            <a:ext cx="4066059" cy="32852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5015" y="4549965"/>
            <a:ext cx="42994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/>
              <a:t>Люташин</a:t>
            </a:r>
            <a:r>
              <a:rPr lang="ru-RU" sz="2400" b="1" dirty="0"/>
              <a:t> С.П. – </a:t>
            </a:r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начальник цеха контрольных испытаний</a:t>
            </a:r>
            <a:endParaRPr lang="ru-RU" sz="2400" b="1" dirty="0">
              <a:solidFill>
                <a:schemeClr val="tx1">
                  <a:lumMod val="65000"/>
                </a:schemeClr>
              </a:solidFill>
            </a:endParaRPr>
          </a:p>
          <a:p>
            <a:pPr algn="ctr"/>
            <a:r>
              <a:rPr lang="ru-RU" sz="2400" b="1" dirty="0"/>
              <a:t>Горячев С.А. – </a:t>
            </a:r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начальник цеха фасонного литья </a:t>
            </a:r>
            <a:endParaRPr lang="ru-RU" sz="2400" b="1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6" y="191716"/>
            <a:ext cx="703384" cy="76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9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922</TotalTime>
  <Words>1893</Words>
  <Application>Microsoft Office PowerPoint</Application>
  <PresentationFormat>Экран (4:3)</PresentationFormat>
  <Paragraphs>269</Paragraphs>
  <Slides>41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9" baseType="lpstr">
      <vt:lpstr>Arial</vt:lpstr>
      <vt:lpstr>Arial Black</vt:lpstr>
      <vt:lpstr>Calibri</vt:lpstr>
      <vt:lpstr>Calisto MT</vt:lpstr>
      <vt:lpstr>Franklin Gothic Book</vt:lpstr>
      <vt:lpstr>Times New Roman</vt:lpstr>
      <vt:lpstr>Wingdings 2</vt:lpstr>
      <vt:lpstr>Сланец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Учебные мастера кафедры вместе со студентами изготовили ниже приведенные  художественные отливки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Полученные отливки из золота</vt:lpstr>
      <vt:lpstr>Ювелирное литье с камнями</vt:lpstr>
      <vt:lpstr>Презентация PowerPoint</vt:lpstr>
      <vt:lpstr>Презентация PowerPoint</vt:lpstr>
      <vt:lpstr>Презентация PowerPoint</vt:lpstr>
      <vt:lpstr>Наши победители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Жильцов</dc:creator>
  <cp:lastModifiedBy>Наталья Габельченко</cp:lastModifiedBy>
  <cp:revision>71</cp:revision>
  <dcterms:created xsi:type="dcterms:W3CDTF">2020-01-17T07:06:56Z</dcterms:created>
  <dcterms:modified xsi:type="dcterms:W3CDTF">2022-04-06T08:31:00Z</dcterms:modified>
</cp:coreProperties>
</file>